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78" r:id="rId4"/>
    <p:sldId id="279" r:id="rId5"/>
    <p:sldId id="258" r:id="rId6"/>
    <p:sldId id="257" r:id="rId7"/>
    <p:sldId id="259" r:id="rId8"/>
    <p:sldId id="260" r:id="rId9"/>
    <p:sldId id="261" r:id="rId10"/>
    <p:sldId id="270" r:id="rId11"/>
    <p:sldId id="280" r:id="rId12"/>
    <p:sldId id="271" r:id="rId13"/>
    <p:sldId id="275" r:id="rId14"/>
    <p:sldId id="272" r:id="rId15"/>
    <p:sldId id="273" r:id="rId16"/>
    <p:sldId id="282" r:id="rId17"/>
    <p:sldId id="283" r:id="rId18"/>
    <p:sldId id="262" r:id="rId19"/>
    <p:sldId id="264" r:id="rId20"/>
    <p:sldId id="263" r:id="rId21"/>
    <p:sldId id="265" r:id="rId22"/>
    <p:sldId id="266" r:id="rId23"/>
    <p:sldId id="267" r:id="rId24"/>
    <p:sldId id="268" r:id="rId25"/>
    <p:sldId id="269" r:id="rId2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7" d="100"/>
          <a:sy n="77" d="100"/>
        </p:scale>
        <p:origin x="6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EDF97A7F-4860-4292-A180-614A7EBCEEB3}" type="datetimeFigureOut">
              <a:rPr lang="es-MX" smtClean="0"/>
              <a:t>28/11/2018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D5E6F8C-2AD9-4E16-8867-1F2043E7DA7B}" type="slidenum">
              <a:rPr lang="es-MX" smtClean="0"/>
              <a:t>‹Nº›</a:t>
            </a:fld>
            <a:endParaRPr lang="es-MX"/>
          </a:p>
        </p:txBody>
      </p:sp>
    </p:spTree>
    <p:extLst>
      <p:ext uri="{BB962C8B-B14F-4D97-AF65-F5344CB8AC3E}">
        <p14:creationId xmlns:p14="http://schemas.microsoft.com/office/powerpoint/2010/main" val="1410461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EDF97A7F-4860-4292-A180-614A7EBCEEB3}" type="datetimeFigureOut">
              <a:rPr lang="es-MX" smtClean="0"/>
              <a:t>28/11/2018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D5E6F8C-2AD9-4E16-8867-1F2043E7DA7B}" type="slidenum">
              <a:rPr lang="es-MX" smtClean="0"/>
              <a:t>‹Nº›</a:t>
            </a:fld>
            <a:endParaRPr lang="es-MX"/>
          </a:p>
        </p:txBody>
      </p:sp>
    </p:spTree>
    <p:extLst>
      <p:ext uri="{BB962C8B-B14F-4D97-AF65-F5344CB8AC3E}">
        <p14:creationId xmlns:p14="http://schemas.microsoft.com/office/powerpoint/2010/main" val="100152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EDF97A7F-4860-4292-A180-614A7EBCEEB3}" type="datetimeFigureOut">
              <a:rPr lang="es-MX" smtClean="0"/>
              <a:t>28/11/2018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D5E6F8C-2AD9-4E16-8867-1F2043E7DA7B}" type="slidenum">
              <a:rPr lang="es-MX" smtClean="0"/>
              <a:t>‹Nº›</a:t>
            </a:fld>
            <a:endParaRPr lang="es-MX"/>
          </a:p>
        </p:txBody>
      </p:sp>
    </p:spTree>
    <p:extLst>
      <p:ext uri="{BB962C8B-B14F-4D97-AF65-F5344CB8AC3E}">
        <p14:creationId xmlns:p14="http://schemas.microsoft.com/office/powerpoint/2010/main" val="2208577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EDF97A7F-4860-4292-A180-614A7EBCEEB3}" type="datetimeFigureOut">
              <a:rPr lang="es-MX" smtClean="0"/>
              <a:t>28/11/2018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D5E6F8C-2AD9-4E16-8867-1F2043E7DA7B}" type="slidenum">
              <a:rPr lang="es-MX" smtClean="0"/>
              <a:t>‹Nº›</a:t>
            </a:fld>
            <a:endParaRPr lang="es-MX"/>
          </a:p>
        </p:txBody>
      </p:sp>
    </p:spTree>
    <p:extLst>
      <p:ext uri="{BB962C8B-B14F-4D97-AF65-F5344CB8AC3E}">
        <p14:creationId xmlns:p14="http://schemas.microsoft.com/office/powerpoint/2010/main" val="912321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EDF97A7F-4860-4292-A180-614A7EBCEEB3}" type="datetimeFigureOut">
              <a:rPr lang="es-MX" smtClean="0"/>
              <a:t>28/11/2018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D5E6F8C-2AD9-4E16-8867-1F2043E7DA7B}" type="slidenum">
              <a:rPr lang="es-MX" smtClean="0"/>
              <a:t>‹Nº›</a:t>
            </a:fld>
            <a:endParaRPr lang="es-MX"/>
          </a:p>
        </p:txBody>
      </p:sp>
    </p:spTree>
    <p:extLst>
      <p:ext uri="{BB962C8B-B14F-4D97-AF65-F5344CB8AC3E}">
        <p14:creationId xmlns:p14="http://schemas.microsoft.com/office/powerpoint/2010/main" val="2912420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EDF97A7F-4860-4292-A180-614A7EBCEEB3}" type="datetimeFigureOut">
              <a:rPr lang="es-MX" smtClean="0"/>
              <a:t>28/11/2018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D5E6F8C-2AD9-4E16-8867-1F2043E7DA7B}" type="slidenum">
              <a:rPr lang="es-MX" smtClean="0"/>
              <a:t>‹Nº›</a:t>
            </a:fld>
            <a:endParaRPr lang="es-MX"/>
          </a:p>
        </p:txBody>
      </p:sp>
    </p:spTree>
    <p:extLst>
      <p:ext uri="{BB962C8B-B14F-4D97-AF65-F5344CB8AC3E}">
        <p14:creationId xmlns:p14="http://schemas.microsoft.com/office/powerpoint/2010/main" val="3942375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EDF97A7F-4860-4292-A180-614A7EBCEEB3}" type="datetimeFigureOut">
              <a:rPr lang="es-MX" smtClean="0"/>
              <a:t>28/11/2018</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ED5E6F8C-2AD9-4E16-8867-1F2043E7DA7B}" type="slidenum">
              <a:rPr lang="es-MX" smtClean="0"/>
              <a:t>‹Nº›</a:t>
            </a:fld>
            <a:endParaRPr lang="es-MX"/>
          </a:p>
        </p:txBody>
      </p:sp>
    </p:spTree>
    <p:extLst>
      <p:ext uri="{BB962C8B-B14F-4D97-AF65-F5344CB8AC3E}">
        <p14:creationId xmlns:p14="http://schemas.microsoft.com/office/powerpoint/2010/main" val="3783532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EDF97A7F-4860-4292-A180-614A7EBCEEB3}" type="datetimeFigureOut">
              <a:rPr lang="es-MX" smtClean="0"/>
              <a:t>28/11/2018</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ED5E6F8C-2AD9-4E16-8867-1F2043E7DA7B}" type="slidenum">
              <a:rPr lang="es-MX" smtClean="0"/>
              <a:t>‹Nº›</a:t>
            </a:fld>
            <a:endParaRPr lang="es-MX"/>
          </a:p>
        </p:txBody>
      </p:sp>
    </p:spTree>
    <p:extLst>
      <p:ext uri="{BB962C8B-B14F-4D97-AF65-F5344CB8AC3E}">
        <p14:creationId xmlns:p14="http://schemas.microsoft.com/office/powerpoint/2010/main" val="1247544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DF97A7F-4860-4292-A180-614A7EBCEEB3}" type="datetimeFigureOut">
              <a:rPr lang="es-MX" smtClean="0"/>
              <a:t>28/11/2018</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ED5E6F8C-2AD9-4E16-8867-1F2043E7DA7B}" type="slidenum">
              <a:rPr lang="es-MX" smtClean="0"/>
              <a:t>‹Nº›</a:t>
            </a:fld>
            <a:endParaRPr lang="es-MX"/>
          </a:p>
        </p:txBody>
      </p:sp>
    </p:spTree>
    <p:extLst>
      <p:ext uri="{BB962C8B-B14F-4D97-AF65-F5344CB8AC3E}">
        <p14:creationId xmlns:p14="http://schemas.microsoft.com/office/powerpoint/2010/main" val="1935002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EDF97A7F-4860-4292-A180-614A7EBCEEB3}" type="datetimeFigureOut">
              <a:rPr lang="es-MX" smtClean="0"/>
              <a:t>28/11/2018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D5E6F8C-2AD9-4E16-8867-1F2043E7DA7B}" type="slidenum">
              <a:rPr lang="es-MX" smtClean="0"/>
              <a:t>‹Nº›</a:t>
            </a:fld>
            <a:endParaRPr lang="es-MX"/>
          </a:p>
        </p:txBody>
      </p:sp>
    </p:spTree>
    <p:extLst>
      <p:ext uri="{BB962C8B-B14F-4D97-AF65-F5344CB8AC3E}">
        <p14:creationId xmlns:p14="http://schemas.microsoft.com/office/powerpoint/2010/main" val="2510461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EDF97A7F-4860-4292-A180-614A7EBCEEB3}" type="datetimeFigureOut">
              <a:rPr lang="es-MX" smtClean="0"/>
              <a:t>28/11/2018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D5E6F8C-2AD9-4E16-8867-1F2043E7DA7B}" type="slidenum">
              <a:rPr lang="es-MX" smtClean="0"/>
              <a:t>‹Nº›</a:t>
            </a:fld>
            <a:endParaRPr lang="es-MX"/>
          </a:p>
        </p:txBody>
      </p:sp>
    </p:spTree>
    <p:extLst>
      <p:ext uri="{BB962C8B-B14F-4D97-AF65-F5344CB8AC3E}">
        <p14:creationId xmlns:p14="http://schemas.microsoft.com/office/powerpoint/2010/main" val="2125748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F97A7F-4860-4292-A180-614A7EBCEEB3}" type="datetimeFigureOut">
              <a:rPr lang="es-MX" smtClean="0"/>
              <a:t>28/11/2018</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E6F8C-2AD9-4E16-8867-1F2043E7DA7B}" type="slidenum">
              <a:rPr lang="es-MX" smtClean="0"/>
              <a:t>‹Nº›</a:t>
            </a:fld>
            <a:endParaRPr lang="es-MX"/>
          </a:p>
        </p:txBody>
      </p:sp>
    </p:spTree>
    <p:extLst>
      <p:ext uri="{BB962C8B-B14F-4D97-AF65-F5344CB8AC3E}">
        <p14:creationId xmlns:p14="http://schemas.microsoft.com/office/powerpoint/2010/main" val="21349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12" Type="http://schemas.openxmlformats.org/officeDocument/2006/relationships/image" Target="../media/image16.png"/><Relationship Id="rId2" Type="http://schemas.openxmlformats.org/officeDocument/2006/relationships/image" Target="../media/image6.emf"/><Relationship Id="rId1" Type="http://schemas.openxmlformats.org/officeDocument/2006/relationships/slideLayout" Target="../slideLayouts/slideLayout7.xml"/><Relationship Id="rId6" Type="http://schemas.openxmlformats.org/officeDocument/2006/relationships/image" Target="../media/image10.emf"/><Relationship Id="rId11" Type="http://schemas.openxmlformats.org/officeDocument/2006/relationships/image" Target="../media/image15.png"/><Relationship Id="rId5" Type="http://schemas.openxmlformats.org/officeDocument/2006/relationships/image" Target="../media/image9.emf"/><Relationship Id="rId10" Type="http://schemas.openxmlformats.org/officeDocument/2006/relationships/image" Target="../media/image14.png"/><Relationship Id="rId4" Type="http://schemas.openxmlformats.org/officeDocument/2006/relationships/image" Target="../media/image8.emf"/><Relationship Id="rId9"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0" y="5865223"/>
            <a:ext cx="4207727" cy="914400"/>
          </a:xfrm>
          <a:prstGeom prst="rect">
            <a:avLst/>
          </a:prstGeom>
        </p:spPr>
      </p:pic>
      <p:sp>
        <p:nvSpPr>
          <p:cNvPr id="2" name="Título 1"/>
          <p:cNvSpPr>
            <a:spLocks noGrp="1"/>
          </p:cNvSpPr>
          <p:nvPr>
            <p:ph type="ctrTitle"/>
          </p:nvPr>
        </p:nvSpPr>
        <p:spPr/>
        <p:txBody>
          <a:bodyPr>
            <a:normAutofit fontScale="90000"/>
          </a:bodyPr>
          <a:lstStyle/>
          <a:p>
            <a:r>
              <a:rPr lang="es-MX" dirty="0"/>
              <a:t>Ecosistemas Costeros y sus servicios </a:t>
            </a:r>
            <a:r>
              <a:rPr lang="es-MX" dirty="0" err="1"/>
              <a:t>ecosistémicos</a:t>
            </a:r>
            <a:r>
              <a:rPr lang="es-MX" dirty="0"/>
              <a:t>: manejo adaptativo</a:t>
            </a:r>
          </a:p>
        </p:txBody>
      </p:sp>
      <p:sp>
        <p:nvSpPr>
          <p:cNvPr id="3" name="Subtítulo 2"/>
          <p:cNvSpPr>
            <a:spLocks noGrp="1"/>
          </p:cNvSpPr>
          <p:nvPr>
            <p:ph type="subTitle" idx="1"/>
          </p:nvPr>
        </p:nvSpPr>
        <p:spPr/>
        <p:txBody>
          <a:bodyPr>
            <a:normAutofit fontScale="77500" lnSpcReduction="20000"/>
          </a:bodyPr>
          <a:lstStyle/>
          <a:p>
            <a:pPr algn="r"/>
            <a:r>
              <a:rPr lang="es-MX" dirty="0"/>
              <a:t>Guillermo Jorge Villalobos Zapata</a:t>
            </a:r>
          </a:p>
          <a:p>
            <a:pPr algn="r"/>
            <a:r>
              <a:rPr lang="es-MX" dirty="0" err="1"/>
              <a:t>Lab</a:t>
            </a:r>
            <a:r>
              <a:rPr lang="es-MX" dirty="0"/>
              <a:t>. Áreas Protegidas Costeras y Marinas</a:t>
            </a:r>
          </a:p>
          <a:p>
            <a:pPr algn="r"/>
            <a:r>
              <a:rPr lang="es-MX" dirty="0"/>
              <a:t>Instituto EPOMEX-UAC</a:t>
            </a:r>
          </a:p>
          <a:p>
            <a:pPr algn="r"/>
            <a:r>
              <a:rPr lang="es-MX" dirty="0"/>
              <a:t>Coordinador Red </a:t>
            </a:r>
            <a:r>
              <a:rPr lang="es-MX" dirty="0" err="1"/>
              <a:t>Ibermar</a:t>
            </a:r>
            <a:endParaRPr lang="es-MX" dirty="0"/>
          </a:p>
          <a:p>
            <a:pPr algn="r"/>
            <a:r>
              <a:rPr lang="es-MX" dirty="0"/>
              <a:t>28/11/2018</a:t>
            </a:r>
          </a:p>
        </p:txBody>
      </p:sp>
      <p:pic>
        <p:nvPicPr>
          <p:cNvPr id="4" name="Imagen 3"/>
          <p:cNvPicPr>
            <a:picLocks noChangeAspect="1"/>
          </p:cNvPicPr>
          <p:nvPr/>
        </p:nvPicPr>
        <p:blipFill>
          <a:blip r:embed="rId3"/>
          <a:stretch>
            <a:fillRect/>
          </a:stretch>
        </p:blipFill>
        <p:spPr>
          <a:xfrm>
            <a:off x="9621230" y="148012"/>
            <a:ext cx="2463311" cy="882275"/>
          </a:xfrm>
          <a:prstGeom prst="rect">
            <a:avLst/>
          </a:prstGeom>
        </p:spPr>
      </p:pic>
      <p:pic>
        <p:nvPicPr>
          <p:cNvPr id="5" name="Imagen 4"/>
          <p:cNvPicPr>
            <a:picLocks noChangeAspect="1"/>
          </p:cNvPicPr>
          <p:nvPr/>
        </p:nvPicPr>
        <p:blipFill>
          <a:blip r:embed="rId4"/>
          <a:stretch>
            <a:fillRect/>
          </a:stretch>
        </p:blipFill>
        <p:spPr>
          <a:xfrm>
            <a:off x="0" y="26126"/>
            <a:ext cx="4501793" cy="630085"/>
          </a:xfrm>
          <a:prstGeom prst="rect">
            <a:avLst/>
          </a:prstGeom>
        </p:spPr>
      </p:pic>
      <p:pic>
        <p:nvPicPr>
          <p:cNvPr id="7" name="Imagen 6"/>
          <p:cNvPicPr>
            <a:picLocks noChangeAspect="1"/>
          </p:cNvPicPr>
          <p:nvPr/>
        </p:nvPicPr>
        <p:blipFill>
          <a:blip r:embed="rId5"/>
          <a:stretch>
            <a:fillRect/>
          </a:stretch>
        </p:blipFill>
        <p:spPr>
          <a:xfrm>
            <a:off x="9248503" y="5878286"/>
            <a:ext cx="2836038" cy="979712"/>
          </a:xfrm>
          <a:prstGeom prst="rect">
            <a:avLst/>
          </a:prstGeom>
        </p:spPr>
      </p:pic>
    </p:spTree>
    <p:extLst>
      <p:ext uri="{BB962C8B-B14F-4D97-AF65-F5344CB8AC3E}">
        <p14:creationId xmlns:p14="http://schemas.microsoft.com/office/powerpoint/2010/main" val="239001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p:cNvSpPr>
            <a:spLocks noGrp="1"/>
          </p:cNvSpPr>
          <p:nvPr>
            <p:ph type="title"/>
          </p:nvPr>
        </p:nvSpPr>
        <p:spPr>
          <a:xfrm>
            <a:off x="804672" y="1412489"/>
            <a:ext cx="2871095" cy="2156621"/>
          </a:xfrm>
        </p:spPr>
        <p:txBody>
          <a:bodyPr anchor="t">
            <a:normAutofit/>
          </a:bodyPr>
          <a:lstStyle/>
          <a:p>
            <a:r>
              <a:rPr lang="es-MX" sz="3600">
                <a:solidFill>
                  <a:srgbClr val="FFFFFF"/>
                </a:solidFill>
              </a:rPr>
              <a:t>Ecosistema de manglar y sus SA</a:t>
            </a:r>
          </a:p>
        </p:txBody>
      </p:sp>
      <p:sp>
        <p:nvSpPr>
          <p:cNvPr id="3" name="Marcador de contenido 2"/>
          <p:cNvSpPr>
            <a:spLocks noGrp="1"/>
          </p:cNvSpPr>
          <p:nvPr>
            <p:ph sz="half" idx="1"/>
          </p:nvPr>
        </p:nvSpPr>
        <p:spPr>
          <a:xfrm>
            <a:off x="5198993" y="1412489"/>
            <a:ext cx="2926080" cy="4363844"/>
          </a:xfrm>
        </p:spPr>
        <p:txBody>
          <a:bodyPr>
            <a:normAutofit/>
          </a:bodyPr>
          <a:lstStyle/>
          <a:p>
            <a:r>
              <a:rPr lang="es-MX" sz="1400"/>
              <a:t>Zonas de alimentación, crianza refugio y crecimiento de juveniles de crustáceos y alevines, por lo que sostienen gran parte de la producción pesquera, </a:t>
            </a:r>
          </a:p>
          <a:p>
            <a:r>
              <a:rPr lang="es-MX" sz="1400"/>
              <a:t>Como combustible (leña), </a:t>
            </a:r>
          </a:p>
          <a:p>
            <a:r>
              <a:rPr lang="es-MX" sz="1400"/>
              <a:t>Alto valor estético y recreativo</a:t>
            </a:r>
          </a:p>
          <a:p>
            <a:r>
              <a:rPr lang="es-MX" sz="1400"/>
              <a:t>Actúan como sistemas naturales de control de inundaciones,</a:t>
            </a:r>
          </a:p>
          <a:p>
            <a:r>
              <a:rPr lang="es-MX" sz="1400"/>
              <a:t>Barreras contra huracanes e intrusión salina,</a:t>
            </a:r>
          </a:p>
          <a:p>
            <a:r>
              <a:rPr lang="es-MX" sz="1400"/>
              <a:t>Desempeñan un papel vital en el ciclo global del carbono; contienen grandes cantidades de materia orgánica y captan grandes cantidades de carbono en sus sedimentos (</a:t>
            </a:r>
            <a:r>
              <a:rPr lang="es-MX" sz="1400" i="1"/>
              <a:t>carbono azul</a:t>
            </a:r>
            <a:r>
              <a:rPr lang="es-MX" sz="1400"/>
              <a:t>).</a:t>
            </a:r>
          </a:p>
        </p:txBody>
      </p:sp>
      <p:sp>
        <p:nvSpPr>
          <p:cNvPr id="4" name="Marcador de contenido 3"/>
          <p:cNvSpPr>
            <a:spLocks noGrp="1"/>
          </p:cNvSpPr>
          <p:nvPr>
            <p:ph sz="half" idx="2"/>
          </p:nvPr>
        </p:nvSpPr>
        <p:spPr>
          <a:xfrm>
            <a:off x="8451604" y="1412489"/>
            <a:ext cx="2926080" cy="4363844"/>
          </a:xfrm>
        </p:spPr>
        <p:txBody>
          <a:bodyPr>
            <a:normAutofit/>
          </a:bodyPr>
          <a:lstStyle/>
          <a:p>
            <a:r>
              <a:rPr lang="es-MX" sz="1700"/>
              <a:t> Controlan la erosión y protegen las costas, </a:t>
            </a:r>
          </a:p>
          <a:p>
            <a:r>
              <a:rPr lang="es-MX" sz="1700"/>
              <a:t>Mejoran la calidad del agua al funcionar como filtro biológico,</a:t>
            </a:r>
          </a:p>
          <a:p>
            <a:r>
              <a:rPr lang="es-MX" sz="1700"/>
              <a:t>Contribuyen en el mantenimiento de procesos naturales tales como respuestas a cambios en el nivel del mar, </a:t>
            </a:r>
          </a:p>
          <a:p>
            <a:r>
              <a:rPr lang="es-MX" sz="1700"/>
              <a:t>Mantienen procesos de sedimentación y sirven de refugio de flora y fauna silvestre, entre otros. </a:t>
            </a:r>
          </a:p>
          <a:p>
            <a:r>
              <a:rPr lang="es-MX" sz="1700"/>
              <a:t>CONABIO</a:t>
            </a:r>
          </a:p>
        </p:txBody>
      </p:sp>
    </p:spTree>
    <p:extLst>
      <p:ext uri="{BB962C8B-B14F-4D97-AF65-F5344CB8AC3E}">
        <p14:creationId xmlns:p14="http://schemas.microsoft.com/office/powerpoint/2010/main" val="1550195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D111B5F-07DB-45CD-BD05-553393FC8559}"/>
              </a:ext>
            </a:extLst>
          </p:cNvPr>
          <p:cNvSpPr/>
          <p:nvPr/>
        </p:nvSpPr>
        <p:spPr>
          <a:xfrm>
            <a:off x="3323508" y="225561"/>
            <a:ext cx="5905206" cy="369332"/>
          </a:xfrm>
          <a:prstGeom prst="rect">
            <a:avLst/>
          </a:prstGeom>
        </p:spPr>
        <p:txBody>
          <a:bodyPr wrap="none">
            <a:spAutoFit/>
          </a:bodyPr>
          <a:lstStyle/>
          <a:p>
            <a:r>
              <a:rPr lang="es-MX" dirty="0"/>
              <a:t>El Programa de Biodiversidad y Servicios Ecosistémicos y ODS</a:t>
            </a:r>
          </a:p>
        </p:txBody>
      </p:sp>
      <p:pic>
        <p:nvPicPr>
          <p:cNvPr id="3" name="Imagen 2">
            <a:extLst>
              <a:ext uri="{FF2B5EF4-FFF2-40B4-BE49-F238E27FC236}">
                <a16:creationId xmlns:a16="http://schemas.microsoft.com/office/drawing/2014/main" id="{DC8D3498-D40A-4F7E-B34E-917A551FA21F}"/>
              </a:ext>
            </a:extLst>
          </p:cNvPr>
          <p:cNvPicPr>
            <a:picLocks noChangeAspect="1"/>
          </p:cNvPicPr>
          <p:nvPr/>
        </p:nvPicPr>
        <p:blipFill>
          <a:blip r:embed="rId2"/>
          <a:stretch>
            <a:fillRect/>
          </a:stretch>
        </p:blipFill>
        <p:spPr>
          <a:xfrm>
            <a:off x="1052186" y="864296"/>
            <a:ext cx="10564179" cy="5636712"/>
          </a:xfrm>
          <a:prstGeom prst="rect">
            <a:avLst/>
          </a:prstGeom>
        </p:spPr>
      </p:pic>
    </p:spTree>
    <p:extLst>
      <p:ext uri="{BB962C8B-B14F-4D97-AF65-F5344CB8AC3E}">
        <p14:creationId xmlns:p14="http://schemas.microsoft.com/office/powerpoint/2010/main" val="1778004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5369" y="220436"/>
            <a:ext cx="3932237" cy="1600200"/>
          </a:xfrm>
        </p:spPr>
        <p:txBody>
          <a:bodyPr>
            <a:normAutofit fontScale="90000"/>
          </a:bodyPr>
          <a:lstStyle/>
          <a:p>
            <a:r>
              <a:rPr lang="es-MX" sz="2400" dirty="0"/>
              <a:t>Servicios </a:t>
            </a:r>
            <a:r>
              <a:rPr lang="es-MX" sz="2400" dirty="0" err="1"/>
              <a:t>ecosistémicos</a:t>
            </a:r>
            <a:r>
              <a:rPr lang="es-MX" sz="2400" dirty="0"/>
              <a:t> y estrategias de conservación en el manglar de Isla Arena, Campeche (Hernández et. al., 2017)</a:t>
            </a:r>
          </a:p>
        </p:txBody>
      </p:sp>
      <p:pic>
        <p:nvPicPr>
          <p:cNvPr id="5" name="Marcador de posición de imagen 4"/>
          <p:cNvPicPr>
            <a:picLocks noGrp="1" noChangeAspect="1"/>
          </p:cNvPicPr>
          <p:nvPr>
            <p:ph type="pic" idx="1"/>
          </p:nvPr>
        </p:nvPicPr>
        <p:blipFill>
          <a:blip r:embed="rId2"/>
          <a:srcRect l="14539" r="14539"/>
          <a:stretch>
            <a:fillRect/>
          </a:stretch>
        </p:blipFill>
        <p:spPr>
          <a:prstGeom prst="rect">
            <a:avLst/>
          </a:prstGeom>
        </p:spPr>
      </p:pic>
      <p:sp>
        <p:nvSpPr>
          <p:cNvPr id="4" name="Marcador de texto 3"/>
          <p:cNvSpPr>
            <a:spLocks noGrp="1"/>
          </p:cNvSpPr>
          <p:nvPr>
            <p:ph type="body" sz="half" idx="2"/>
          </p:nvPr>
        </p:nvSpPr>
        <p:spPr>
          <a:xfrm>
            <a:off x="839788" y="1820636"/>
            <a:ext cx="3932237" cy="4048352"/>
          </a:xfrm>
        </p:spPr>
        <p:txBody>
          <a:bodyPr/>
          <a:lstStyle/>
          <a:p>
            <a:r>
              <a:rPr lang="es-MX" dirty="0"/>
              <a:t>Se identifican cuatro servicios </a:t>
            </a:r>
            <a:r>
              <a:rPr lang="es-MX" dirty="0" err="1"/>
              <a:t>ecosistémicos</a:t>
            </a:r>
            <a:r>
              <a:rPr lang="es-MX" dirty="0"/>
              <a:t> del mangle: de aprovisionamiento, de regulación, de apoyo y culturales.</a:t>
            </a:r>
          </a:p>
          <a:p>
            <a:r>
              <a:rPr lang="es-MX" dirty="0"/>
              <a:t>La identificación de este tipo de servicios </a:t>
            </a:r>
            <a:r>
              <a:rPr lang="es-MX" dirty="0" err="1"/>
              <a:t>ecosistémicos</a:t>
            </a:r>
            <a:r>
              <a:rPr lang="es-MX" dirty="0"/>
              <a:t> surge del tipo de acceso a la información, el número y tipo de actividades diferenciadas por género, así como el sitio de uso del mangle en la isla.</a:t>
            </a:r>
          </a:p>
        </p:txBody>
      </p:sp>
      <p:pic>
        <p:nvPicPr>
          <p:cNvPr id="7" name="Imagen 6"/>
          <p:cNvPicPr>
            <a:picLocks noChangeAspect="1"/>
          </p:cNvPicPr>
          <p:nvPr/>
        </p:nvPicPr>
        <p:blipFill>
          <a:blip r:embed="rId3"/>
          <a:stretch>
            <a:fillRect/>
          </a:stretch>
        </p:blipFill>
        <p:spPr>
          <a:xfrm>
            <a:off x="794147" y="3844812"/>
            <a:ext cx="2857500" cy="1600200"/>
          </a:xfrm>
          <a:prstGeom prst="rect">
            <a:avLst/>
          </a:prstGeom>
        </p:spPr>
      </p:pic>
      <p:pic>
        <p:nvPicPr>
          <p:cNvPr id="8" name="Imagen 7"/>
          <p:cNvPicPr>
            <a:picLocks noChangeAspect="1"/>
          </p:cNvPicPr>
          <p:nvPr/>
        </p:nvPicPr>
        <p:blipFill>
          <a:blip r:embed="rId4"/>
          <a:stretch>
            <a:fillRect/>
          </a:stretch>
        </p:blipFill>
        <p:spPr>
          <a:xfrm>
            <a:off x="2805906" y="5461771"/>
            <a:ext cx="3105150" cy="1476375"/>
          </a:xfrm>
          <a:prstGeom prst="rect">
            <a:avLst/>
          </a:prstGeom>
        </p:spPr>
      </p:pic>
    </p:spTree>
    <p:extLst>
      <p:ext uri="{BB962C8B-B14F-4D97-AF65-F5344CB8AC3E}">
        <p14:creationId xmlns:p14="http://schemas.microsoft.com/office/powerpoint/2010/main" val="1601255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Consideraciones </a:t>
            </a:r>
          </a:p>
        </p:txBody>
      </p:sp>
      <p:sp>
        <p:nvSpPr>
          <p:cNvPr id="3" name="Marcador de contenido 2"/>
          <p:cNvSpPr>
            <a:spLocks noGrp="1"/>
          </p:cNvSpPr>
          <p:nvPr>
            <p:ph idx="1"/>
          </p:nvPr>
        </p:nvSpPr>
        <p:spPr/>
        <p:txBody>
          <a:bodyPr>
            <a:normAutofit fontScale="85000" lnSpcReduction="20000"/>
          </a:bodyPr>
          <a:lstStyle/>
          <a:p>
            <a:r>
              <a:rPr lang="es-MX" dirty="0"/>
              <a:t>Mujeres y hombres tienen acceso a los diferentes sitios de uso. </a:t>
            </a:r>
          </a:p>
          <a:p>
            <a:r>
              <a:rPr lang="es-MX" dirty="0"/>
              <a:t>La frecuencia y la distancia a la que pueden acceder están influenciadas por el trabajo que realicen y las herramientas o artes de pesca con las que cuenten. </a:t>
            </a:r>
          </a:p>
          <a:p>
            <a:r>
              <a:rPr lang="es-MX" dirty="0"/>
              <a:t>Los sitios a los que acceden hombres y mujeres son esenciales en la identificación de los SE, pues mientras más acuden a estos espacios, más clara es la identificación de los beneficios que reciben de los ecosistemas. Ejemplos de entrevistas:</a:t>
            </a:r>
          </a:p>
          <a:p>
            <a:endParaRPr lang="es-MX" dirty="0"/>
          </a:p>
          <a:p>
            <a:pPr lvl="1"/>
            <a:r>
              <a:rPr lang="es-MX" dirty="0"/>
              <a:t>No, casi no [he escuchado de los servicios </a:t>
            </a:r>
            <a:r>
              <a:rPr lang="es-MX" dirty="0" err="1"/>
              <a:t>ecosistémicos</a:t>
            </a:r>
            <a:r>
              <a:rPr lang="es-MX" dirty="0"/>
              <a:t>], pero sí he visto una plantita de mangle a la orilla de la playa; dicen que no las quite porque esa planta no deja que el mar se lleve la arena (Pescadora 43 años).</a:t>
            </a:r>
          </a:p>
          <a:p>
            <a:endParaRPr lang="es-MX" dirty="0"/>
          </a:p>
          <a:p>
            <a:pPr lvl="1"/>
            <a:r>
              <a:rPr lang="es-MX" dirty="0"/>
              <a:t>Uno como pescador sabe; le digo que hay pescaditos [en] los manglares que están a la orilla en su raíz, ahí se pegan los pescaditos, yo he visto que llegan a comer la raíz del mangle que está remojado (Pescador, 38 años)</a:t>
            </a:r>
          </a:p>
        </p:txBody>
      </p:sp>
    </p:spTree>
    <p:extLst>
      <p:ext uri="{BB962C8B-B14F-4D97-AF65-F5344CB8AC3E}">
        <p14:creationId xmlns:p14="http://schemas.microsoft.com/office/powerpoint/2010/main" val="2113115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38203" y="350729"/>
            <a:ext cx="10660723" cy="5216813"/>
          </a:xfrm>
          <a:prstGeom prst="rect">
            <a:avLst/>
          </a:prstGeom>
        </p:spPr>
        <p:txBody>
          <a:bodyPr wrap="square">
            <a:spAutoFit/>
          </a:bodyPr>
          <a:lstStyle/>
          <a:p>
            <a:pPr algn="ctr"/>
            <a:r>
              <a:rPr lang="es-MX" sz="2400" b="1" dirty="0">
                <a:solidFill>
                  <a:srgbClr val="000000"/>
                </a:solidFill>
                <a:latin typeface="Adobe Garamond Pro Bold"/>
              </a:rPr>
              <a:t>Servicio </a:t>
            </a:r>
            <a:r>
              <a:rPr lang="es-MX" sz="2400" b="1" dirty="0" err="1">
                <a:solidFill>
                  <a:srgbClr val="000000"/>
                </a:solidFill>
                <a:latin typeface="Adobe Garamond Pro Bold"/>
              </a:rPr>
              <a:t>ecosistémicos</a:t>
            </a:r>
            <a:r>
              <a:rPr lang="es-MX" sz="2400" b="1" dirty="0">
                <a:solidFill>
                  <a:srgbClr val="000000"/>
                </a:solidFill>
                <a:latin typeface="Adobe Garamond Pro Bold"/>
              </a:rPr>
              <a:t> identificados por hombres y por mujeres en Isla Arena Campeche.</a:t>
            </a:r>
            <a:r>
              <a:rPr lang="es-MX" sz="900" b="1" dirty="0">
                <a:solidFill>
                  <a:srgbClr val="000000"/>
                </a:solidFill>
                <a:latin typeface="Adobe Garamond Pro Bold"/>
              </a:rPr>
              <a:t> </a:t>
            </a:r>
            <a:endParaRPr lang="es-MX" sz="900" dirty="0">
              <a:solidFill>
                <a:srgbClr val="000000"/>
              </a:solidFill>
              <a:latin typeface="Adobe Garamond Pro Bold"/>
            </a:endParaRPr>
          </a:p>
          <a:p>
            <a:pPr algn="just"/>
            <a:r>
              <a:rPr lang="en-US" sz="900" b="1" dirty="0">
                <a:solidFill>
                  <a:srgbClr val="000000"/>
                </a:solidFill>
                <a:latin typeface="Adobe Garamond Pro Bold"/>
              </a:rPr>
              <a:t> </a:t>
            </a:r>
            <a:endParaRPr lang="en-US" sz="900" dirty="0">
              <a:solidFill>
                <a:srgbClr val="000000"/>
              </a:solidFill>
              <a:latin typeface="Adobe Garamond Pro Bold"/>
            </a:endParaRPr>
          </a:p>
          <a:p>
            <a:r>
              <a:rPr lang="es-MX" sz="1200" b="1" dirty="0">
                <a:solidFill>
                  <a:srgbClr val="000000"/>
                </a:solidFill>
                <a:latin typeface="Adobe Garamond Pro"/>
              </a:rPr>
              <a:t>Servicios 		Comentarios y ejemplos 		Sexo 	</a:t>
            </a:r>
          </a:p>
          <a:p>
            <a:r>
              <a:rPr lang="es-MX" sz="1200" i="1" dirty="0">
                <a:solidFill>
                  <a:srgbClr val="000000"/>
                </a:solidFill>
                <a:latin typeface="Adobe Garamond Pro"/>
              </a:rPr>
              <a:t>De aprovisionamiento </a:t>
            </a:r>
            <a:r>
              <a:rPr lang="es-MX" sz="1200" dirty="0">
                <a:solidFill>
                  <a:srgbClr val="000000"/>
                </a:solidFill>
                <a:latin typeface="Adobe Garamond Pro"/>
              </a:rPr>
              <a:t>	</a:t>
            </a:r>
          </a:p>
          <a:p>
            <a:pPr algn="just"/>
            <a:r>
              <a:rPr lang="es-MX" sz="1200" dirty="0">
                <a:solidFill>
                  <a:srgbClr val="000000"/>
                </a:solidFill>
                <a:latin typeface="Adobe Garamond Pro"/>
              </a:rPr>
              <a:t>Alimento 		Las ramas caídas le dan al pescado un lugar </a:t>
            </a:r>
          </a:p>
          <a:p>
            <a:r>
              <a:rPr lang="es-MX" sz="1200" dirty="0">
                <a:solidFill>
                  <a:srgbClr val="000000"/>
                </a:solidFill>
                <a:latin typeface="Adobe Garamond Pro"/>
              </a:rPr>
              <a:t>		de reproducción y así poder ir a pescar 		Mujeres y hombres 	</a:t>
            </a:r>
          </a:p>
          <a:p>
            <a:r>
              <a:rPr lang="es-MX" sz="1200" dirty="0">
                <a:latin typeface="Adobe Garamond Pro"/>
              </a:rPr>
              <a:t>		</a:t>
            </a:r>
            <a:r>
              <a:rPr lang="es-MX" sz="1200" dirty="0">
                <a:solidFill>
                  <a:srgbClr val="000000"/>
                </a:solidFill>
                <a:latin typeface="Adobe Garamond Pro"/>
              </a:rPr>
              <a:t>Hogar del caracol y del camarón 		Mujeres 	</a:t>
            </a:r>
          </a:p>
          <a:p>
            <a:r>
              <a:rPr lang="es-MX" sz="1200" dirty="0">
                <a:latin typeface="Adobe Garamond Pro"/>
              </a:rPr>
              <a:t>		</a:t>
            </a:r>
            <a:r>
              <a:rPr lang="es-MX" sz="1200" dirty="0">
                <a:solidFill>
                  <a:srgbClr val="000000"/>
                </a:solidFill>
                <a:latin typeface="Adobe Garamond Pro"/>
              </a:rPr>
              <a:t>El manglar es bueno para el pescado 		Hombres 	</a:t>
            </a:r>
          </a:p>
          <a:p>
            <a:r>
              <a:rPr lang="es-MX" sz="1200" dirty="0">
                <a:solidFill>
                  <a:srgbClr val="000000"/>
                </a:solidFill>
                <a:latin typeface="Adobe Garamond Pro"/>
              </a:rPr>
              <a:t>Agua dulce 		Producción de ojos de agua 		Hombres 	</a:t>
            </a:r>
          </a:p>
          <a:p>
            <a:r>
              <a:rPr lang="es-MX" sz="1200" dirty="0">
                <a:solidFill>
                  <a:srgbClr val="000000"/>
                </a:solidFill>
                <a:latin typeface="Adobe Garamond Pro"/>
              </a:rPr>
              <a:t>Fibra y combustible 	El tinte del mangle es para artesanías 		Mujeres 	</a:t>
            </a:r>
          </a:p>
          <a:p>
            <a:r>
              <a:rPr lang="es-MX" sz="1200" dirty="0">
                <a:latin typeface="Adobe Garamond Pro"/>
              </a:rPr>
              <a:t>		</a:t>
            </a:r>
            <a:r>
              <a:rPr lang="es-MX" sz="1200" dirty="0">
                <a:solidFill>
                  <a:srgbClr val="000000"/>
                </a:solidFill>
                <a:latin typeface="Adobe Garamond Pro"/>
              </a:rPr>
              <a:t>Producción de leña 			Hombres 	</a:t>
            </a:r>
          </a:p>
          <a:p>
            <a:r>
              <a:rPr lang="es-MX" sz="1200" i="1" dirty="0">
                <a:solidFill>
                  <a:srgbClr val="000000"/>
                </a:solidFill>
                <a:latin typeface="Adobe Garamond Pro"/>
              </a:rPr>
              <a:t>De regulación </a:t>
            </a:r>
            <a:r>
              <a:rPr lang="es-MX" sz="1200" dirty="0">
                <a:solidFill>
                  <a:srgbClr val="000000"/>
                </a:solidFill>
                <a:latin typeface="Adobe Garamond Pro"/>
              </a:rPr>
              <a:t>	</a:t>
            </a:r>
          </a:p>
          <a:p>
            <a:r>
              <a:rPr lang="es-MX" sz="1200" dirty="0">
                <a:solidFill>
                  <a:srgbClr val="000000"/>
                </a:solidFill>
                <a:latin typeface="Adobe Garamond Pro"/>
              </a:rPr>
              <a:t>Regulación del agua 	Mantiene las aguas frescas 		Hombres 	</a:t>
            </a:r>
          </a:p>
          <a:p>
            <a:r>
              <a:rPr lang="es-MX" sz="1200" dirty="0">
                <a:solidFill>
                  <a:srgbClr val="000000"/>
                </a:solidFill>
                <a:latin typeface="Adobe Garamond Pro"/>
              </a:rPr>
              <a:t>Purificación del agua y </a:t>
            </a:r>
          </a:p>
          <a:p>
            <a:r>
              <a:rPr lang="es-MX" sz="1200" dirty="0">
                <a:solidFill>
                  <a:srgbClr val="000000"/>
                </a:solidFill>
                <a:latin typeface="Adobe Garamond Pro"/>
              </a:rPr>
              <a:t>tratamientos de residuos 	Ayuda a que no haya contaminación 		Mujeres 	</a:t>
            </a:r>
          </a:p>
          <a:p>
            <a:r>
              <a:rPr lang="es-MX" sz="1200" dirty="0">
                <a:solidFill>
                  <a:srgbClr val="000000"/>
                </a:solidFill>
                <a:latin typeface="Adobe Garamond Pro"/>
              </a:rPr>
              <a:t>Regulación de la erosión 	Ayuda a que la arena no se vaya 		Hombres 	</a:t>
            </a:r>
          </a:p>
          <a:p>
            <a:r>
              <a:rPr lang="es-MX" sz="1200" dirty="0">
                <a:solidFill>
                  <a:srgbClr val="000000"/>
                </a:solidFill>
                <a:latin typeface="Adobe Garamond Pro"/>
              </a:rPr>
              <a:t>Regulación de desastres naturales 	Protección contra vientos fuertes 	Mujeres y hombres </a:t>
            </a:r>
          </a:p>
          <a:p>
            <a:r>
              <a:rPr lang="es-MX" sz="1200" dirty="0">
                <a:solidFill>
                  <a:srgbClr val="000000"/>
                </a:solidFill>
                <a:latin typeface="Adobe Garamond Pro"/>
              </a:rPr>
              <a:t>Polinización 		Casa de muchas aves y abejas 		Hombres 	</a:t>
            </a:r>
          </a:p>
          <a:p>
            <a:r>
              <a:rPr lang="es-MX" sz="1200" i="1" dirty="0">
                <a:solidFill>
                  <a:srgbClr val="000000"/>
                </a:solidFill>
                <a:latin typeface="Adobe Garamond Pro"/>
              </a:rPr>
              <a:t>Culturales </a:t>
            </a:r>
            <a:r>
              <a:rPr lang="es-MX" sz="1200" dirty="0">
                <a:solidFill>
                  <a:srgbClr val="000000"/>
                </a:solidFill>
                <a:latin typeface="Adobe Garamond Pro"/>
              </a:rPr>
              <a:t>	</a:t>
            </a:r>
          </a:p>
          <a:p>
            <a:r>
              <a:rPr lang="es-MX" sz="1200" dirty="0">
                <a:solidFill>
                  <a:srgbClr val="000000"/>
                </a:solidFill>
                <a:latin typeface="Adobe Garamond Pro"/>
              </a:rPr>
              <a:t>Recreativos 		Da sombra para ir a pasear 		Mujeres y hombres </a:t>
            </a:r>
          </a:p>
          <a:p>
            <a:r>
              <a:rPr lang="es-MX" sz="1200" dirty="0">
                <a:solidFill>
                  <a:srgbClr val="000000"/>
                </a:solidFill>
                <a:latin typeface="Adobe Garamond Pro"/>
              </a:rPr>
              <a:t>Estéticos 		Uso de paisaje para turistas 		Mujeres y hombres 	</a:t>
            </a:r>
          </a:p>
          <a:p>
            <a:r>
              <a:rPr lang="es-MX" sz="1200" i="1" dirty="0">
                <a:solidFill>
                  <a:srgbClr val="000000"/>
                </a:solidFill>
                <a:latin typeface="Adobe Garamond Pro"/>
              </a:rPr>
              <a:t>De apoyo </a:t>
            </a:r>
            <a:r>
              <a:rPr lang="es-MX" sz="1200" dirty="0">
                <a:solidFill>
                  <a:srgbClr val="000000"/>
                </a:solidFill>
                <a:latin typeface="Adobe Garamond Pro"/>
              </a:rPr>
              <a:t>	</a:t>
            </a:r>
          </a:p>
          <a:p>
            <a:r>
              <a:rPr lang="es-MX" sz="1200" dirty="0">
                <a:solidFill>
                  <a:srgbClr val="000000"/>
                </a:solidFill>
                <a:latin typeface="Adobe Garamond Pro"/>
              </a:rPr>
              <a:t>Formación de suelos 	Planta que ayuda a que no se erosione la tierra 	Mujeres y hombres 	</a:t>
            </a:r>
          </a:p>
          <a:p>
            <a:r>
              <a:rPr lang="es-MX" sz="1200" dirty="0">
                <a:solidFill>
                  <a:srgbClr val="000000"/>
                </a:solidFill>
                <a:latin typeface="Adobe Garamond Pro"/>
              </a:rPr>
              <a:t>		Acumulación de materia orgánica 		Hombres 	</a:t>
            </a:r>
          </a:p>
          <a:p>
            <a:r>
              <a:rPr lang="es-MX" sz="1200" dirty="0">
                <a:solidFill>
                  <a:srgbClr val="000000"/>
                </a:solidFill>
                <a:latin typeface="Adobe Garamond Pro"/>
              </a:rPr>
              <a:t>Ciclo de nutrientes/fotosíntesis 	Brinda aire, oxigeno 		Mujeres y hombres </a:t>
            </a:r>
            <a:r>
              <a:rPr lang="es-MX" sz="900" dirty="0">
                <a:solidFill>
                  <a:srgbClr val="000000"/>
                </a:solidFill>
                <a:latin typeface="Adobe Garamond Pro"/>
              </a:rPr>
              <a:t>	</a:t>
            </a:r>
          </a:p>
        </p:txBody>
      </p:sp>
      <p:pic>
        <p:nvPicPr>
          <p:cNvPr id="4" name="Imagen 3"/>
          <p:cNvPicPr>
            <a:picLocks noChangeAspect="1"/>
          </p:cNvPicPr>
          <p:nvPr/>
        </p:nvPicPr>
        <p:blipFill>
          <a:blip r:embed="rId2"/>
          <a:stretch>
            <a:fillRect/>
          </a:stretch>
        </p:blipFill>
        <p:spPr>
          <a:xfrm>
            <a:off x="7796480" y="3095897"/>
            <a:ext cx="4395520" cy="2728912"/>
          </a:xfrm>
          <a:prstGeom prst="rect">
            <a:avLst/>
          </a:prstGeom>
        </p:spPr>
      </p:pic>
    </p:spTree>
    <p:extLst>
      <p:ext uri="{BB962C8B-B14F-4D97-AF65-F5344CB8AC3E}">
        <p14:creationId xmlns:p14="http://schemas.microsoft.com/office/powerpoint/2010/main" val="2638037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Conclusiones para el Caso Isla Arena Campeche</a:t>
            </a:r>
          </a:p>
        </p:txBody>
      </p:sp>
      <p:sp>
        <p:nvSpPr>
          <p:cNvPr id="3" name="Marcador de contenido 2"/>
          <p:cNvSpPr>
            <a:spLocks noGrp="1"/>
          </p:cNvSpPr>
          <p:nvPr>
            <p:ph idx="1"/>
          </p:nvPr>
        </p:nvSpPr>
        <p:spPr/>
        <p:txBody>
          <a:bodyPr>
            <a:normAutofit lnSpcReduction="10000"/>
          </a:bodyPr>
          <a:lstStyle/>
          <a:p>
            <a:r>
              <a:rPr lang="es-MX" dirty="0"/>
              <a:t>El SE de mayor importancia para ambos grupos es el de aprovisionamiento de alimento.</a:t>
            </a:r>
          </a:p>
          <a:p>
            <a:r>
              <a:rPr lang="es-MX" dirty="0"/>
              <a:t>Hombres y mujeres son beneficiados por los SE que brinda el manglar; de la identificación de los SE parte el vínculo que tiene con este ecosistema. Los SE identificados a través del tipo de actividad productiva y reproductiva que mujeres y hombres realizan están influyendo en las estrategias de conservación, de modo que, las mujeres apuntan más al cuidado de los servicios de valor no monetario, como la alimentación en las especies de subsistencia, y los hombres en acciones que ayudan al cuidado de la pesca, como actividad productiva.</a:t>
            </a:r>
          </a:p>
        </p:txBody>
      </p:sp>
    </p:spTree>
    <p:extLst>
      <p:ext uri="{BB962C8B-B14F-4D97-AF65-F5344CB8AC3E}">
        <p14:creationId xmlns:p14="http://schemas.microsoft.com/office/powerpoint/2010/main" val="1296942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564A69-3A4D-4BA2-9FF6-BAB65C1F6BD3}"/>
              </a:ext>
            </a:extLst>
          </p:cNvPr>
          <p:cNvSpPr>
            <a:spLocks noGrp="1"/>
          </p:cNvSpPr>
          <p:nvPr>
            <p:ph type="title"/>
          </p:nvPr>
        </p:nvSpPr>
        <p:spPr/>
        <p:txBody>
          <a:bodyPr/>
          <a:lstStyle/>
          <a:p>
            <a:pPr algn="ctr"/>
            <a:r>
              <a:rPr lang="es-MX" dirty="0"/>
              <a:t>Manejo adaptativo, enfoque ecosistémico</a:t>
            </a:r>
          </a:p>
        </p:txBody>
      </p:sp>
      <p:sp>
        <p:nvSpPr>
          <p:cNvPr id="3" name="Marcador de contenido 2">
            <a:extLst>
              <a:ext uri="{FF2B5EF4-FFF2-40B4-BE49-F238E27FC236}">
                <a16:creationId xmlns:a16="http://schemas.microsoft.com/office/drawing/2014/main" id="{5518B0B4-C2AE-4075-9D79-AB713594CB20}"/>
              </a:ext>
            </a:extLst>
          </p:cNvPr>
          <p:cNvSpPr>
            <a:spLocks noGrp="1"/>
          </p:cNvSpPr>
          <p:nvPr>
            <p:ph idx="1"/>
          </p:nvPr>
        </p:nvSpPr>
        <p:spPr/>
        <p:txBody>
          <a:bodyPr/>
          <a:lstStyle/>
          <a:p>
            <a:r>
              <a:rPr lang="es-MX" dirty="0"/>
              <a:t>El enfoque ecosistémico constituye un enfoque integrado de manejo de las tierras, aguas y recursos vivos que tiene por finalidad su conservación y uso sostenible de un modo equitativo.</a:t>
            </a:r>
          </a:p>
        </p:txBody>
      </p:sp>
    </p:spTree>
    <p:extLst>
      <p:ext uri="{BB962C8B-B14F-4D97-AF65-F5344CB8AC3E}">
        <p14:creationId xmlns:p14="http://schemas.microsoft.com/office/powerpoint/2010/main" val="2081677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descr="Imagen que contiene texto, mapa&#10;&#10;Descripción generada con confianza muy alta">
            <a:extLst>
              <a:ext uri="{FF2B5EF4-FFF2-40B4-BE49-F238E27FC236}">
                <a16:creationId xmlns:a16="http://schemas.microsoft.com/office/drawing/2014/main" id="{6BA7CE42-CF04-4451-8055-7578217F71BD}"/>
              </a:ext>
            </a:extLst>
          </p:cNvPr>
          <p:cNvPicPr>
            <a:picLocks noChangeAspect="1"/>
          </p:cNvPicPr>
          <p:nvPr/>
        </p:nvPicPr>
        <p:blipFill rotWithShape="1">
          <a:blip r:embed="rId2"/>
          <a:srcRect t="14957" b="10043"/>
          <a:stretch/>
        </p:blipFill>
        <p:spPr>
          <a:xfrm>
            <a:off x="20" y="10"/>
            <a:ext cx="12191980" cy="6857990"/>
          </a:xfrm>
          <a:prstGeom prst="rect">
            <a:avLst/>
          </a:prstGeom>
        </p:spPr>
      </p:pic>
    </p:spTree>
    <p:extLst>
      <p:ext uri="{BB962C8B-B14F-4D97-AF65-F5344CB8AC3E}">
        <p14:creationId xmlns:p14="http://schemas.microsoft.com/office/powerpoint/2010/main" val="1511636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110343"/>
            <a:ext cx="10515600" cy="580345"/>
          </a:xfrm>
        </p:spPr>
        <p:txBody>
          <a:bodyPr>
            <a:normAutofit fontScale="90000"/>
          </a:bodyPr>
          <a:lstStyle/>
          <a:p>
            <a:pPr algn="ctr"/>
            <a:r>
              <a:rPr lang="es-MX" sz="3600" b="1" dirty="0"/>
              <a:t>Condiciones institucionales que favorecen la implantación de esquemas de manejo adaptativo</a:t>
            </a:r>
            <a:r>
              <a:rPr lang="es-MX" sz="4000" dirty="0"/>
              <a:t>*</a:t>
            </a:r>
            <a:br>
              <a:rPr lang="es-MX" dirty="0"/>
            </a:br>
            <a:endParaRPr lang="es-MX" dirty="0"/>
          </a:p>
        </p:txBody>
      </p:sp>
      <p:sp>
        <p:nvSpPr>
          <p:cNvPr id="3" name="Marcador de contenido 2"/>
          <p:cNvSpPr>
            <a:spLocks noGrp="1"/>
          </p:cNvSpPr>
          <p:nvPr>
            <p:ph idx="1"/>
          </p:nvPr>
        </p:nvSpPr>
        <p:spPr>
          <a:xfrm>
            <a:off x="838200" y="1825624"/>
            <a:ext cx="10515600" cy="4666615"/>
          </a:xfrm>
        </p:spPr>
        <p:txBody>
          <a:bodyPr>
            <a:normAutofit fontScale="25000" lnSpcReduction="20000"/>
          </a:bodyPr>
          <a:lstStyle/>
          <a:p>
            <a:pPr marL="0" indent="0">
              <a:buNone/>
            </a:pPr>
            <a:r>
              <a:rPr lang="es-MX" sz="8000" dirty="0">
                <a:latin typeface="Calibri" panose="020F0502020204030204" pitchFamily="34" charset="0"/>
              </a:rPr>
              <a:t>• Generación de acciones de manejo aun cuando exista incertidumbre.</a:t>
            </a:r>
          </a:p>
          <a:p>
            <a:pPr marL="0" indent="0">
              <a:buNone/>
            </a:pPr>
            <a:r>
              <a:rPr lang="es-MX" sz="8000" dirty="0">
                <a:latin typeface="Calibri" panose="020F0502020204030204" pitchFamily="34" charset="0"/>
              </a:rPr>
              <a:t>• Los tomadores de decisiones deben estar conscientes de que están experimentando con la naturaleza.</a:t>
            </a:r>
          </a:p>
          <a:p>
            <a:pPr marL="0" indent="0">
              <a:buNone/>
            </a:pPr>
            <a:r>
              <a:rPr lang="es-MX" sz="8000" dirty="0">
                <a:latin typeface="Calibri" panose="020F0502020204030204" pitchFamily="34" charset="0"/>
              </a:rPr>
              <a:t>• Los tomadores de decisiones se deben preocupar de mejorar los resultados de las acciones de manejo en escalas biológicas de tiempo.</a:t>
            </a:r>
          </a:p>
          <a:p>
            <a:pPr marL="0" indent="0">
              <a:buNone/>
            </a:pPr>
            <a:r>
              <a:rPr lang="es-MX" sz="8000" dirty="0">
                <a:latin typeface="Calibri" panose="020F0502020204030204" pitchFamily="34" charset="0"/>
              </a:rPr>
              <a:t>• La preservación de ambientes prístinos no es una opción conveniente; sin embargo, los resultados de la intervención humana pueden, muy a menudo, producir resultados inesperados.</a:t>
            </a:r>
          </a:p>
          <a:p>
            <a:pPr marL="0" indent="0">
              <a:buNone/>
            </a:pPr>
            <a:r>
              <a:rPr lang="es-MX" sz="8000" dirty="0">
                <a:latin typeface="Calibri" panose="020F0502020204030204" pitchFamily="34" charset="0"/>
              </a:rPr>
              <a:t>• Existen los recursos necesarios para medir la dinámica ecológica a una escala </a:t>
            </a:r>
            <a:r>
              <a:rPr lang="es-MX" sz="8000" dirty="0" err="1">
                <a:latin typeface="Calibri" panose="020F0502020204030204" pitchFamily="34" charset="0"/>
              </a:rPr>
              <a:t>ecosistémica</a:t>
            </a:r>
            <a:r>
              <a:rPr lang="es-MX" sz="8000" dirty="0">
                <a:latin typeface="Calibri" panose="020F0502020204030204" pitchFamily="34" charset="0"/>
              </a:rPr>
              <a:t>.</a:t>
            </a:r>
          </a:p>
          <a:p>
            <a:pPr marL="0" indent="0">
              <a:buNone/>
            </a:pPr>
            <a:r>
              <a:rPr lang="es-MX" sz="8000" dirty="0">
                <a:latin typeface="Calibri" panose="020F0502020204030204" pitchFamily="34" charset="0"/>
              </a:rPr>
              <a:t>• Existen la teoría, modelos y métodos de campo para estimar e inferir la dinámica ecológica a nivel </a:t>
            </a:r>
            <a:r>
              <a:rPr lang="es-MX" sz="8000" dirty="0" err="1">
                <a:latin typeface="Calibri" panose="020F0502020204030204" pitchFamily="34" charset="0"/>
              </a:rPr>
              <a:t>ecosistémico</a:t>
            </a:r>
            <a:endParaRPr lang="es-MX" sz="8000" dirty="0">
              <a:latin typeface="Calibri" panose="020F0502020204030204" pitchFamily="34" charset="0"/>
            </a:endParaRPr>
          </a:p>
          <a:p>
            <a:pPr marL="0" indent="0">
              <a:buNone/>
            </a:pPr>
            <a:r>
              <a:rPr lang="es-MX" sz="8000" dirty="0">
                <a:latin typeface="Calibri" panose="020F0502020204030204" pitchFamily="34" charset="0"/>
              </a:rPr>
              <a:t>• Existe la capacidad de formular hipótesis sobre la dinámica de los recursos a explotar desde una perspectiva  </a:t>
            </a:r>
            <a:r>
              <a:rPr lang="es-MX" sz="8000" dirty="0" err="1">
                <a:latin typeface="Calibri" panose="020F0502020204030204" pitchFamily="34" charset="0"/>
              </a:rPr>
              <a:t>ecosistémica</a:t>
            </a:r>
            <a:r>
              <a:rPr lang="es-MX" sz="8000" dirty="0">
                <a:latin typeface="Calibri" panose="020F0502020204030204" pitchFamily="34" charset="0"/>
              </a:rPr>
              <a:t>.</a:t>
            </a:r>
          </a:p>
          <a:p>
            <a:pPr marL="0" indent="0">
              <a:buNone/>
            </a:pPr>
            <a:r>
              <a:rPr lang="es-MX" sz="8000" dirty="0">
                <a:latin typeface="Calibri" panose="020F0502020204030204" pitchFamily="34" charset="0"/>
              </a:rPr>
              <a:t>• Existe una cultura organizacional para promover el mejoramiento de la comprensión con base a la experiencia.</a:t>
            </a:r>
          </a:p>
          <a:p>
            <a:pPr marL="0" indent="0">
              <a:buNone/>
            </a:pPr>
            <a:r>
              <a:rPr lang="es-MX" sz="8000" dirty="0">
                <a:latin typeface="Calibri" panose="020F0502020204030204" pitchFamily="34" charset="0"/>
              </a:rPr>
              <a:t>• Existe la suficiente estabilidad política como para poder medir resultados de largo plazo. </a:t>
            </a:r>
          </a:p>
          <a:p>
            <a:pPr marL="0" indent="0">
              <a:buNone/>
            </a:pPr>
            <a:endParaRPr lang="es-MX" dirty="0"/>
          </a:p>
          <a:p>
            <a:pPr marL="0" indent="0">
              <a:buNone/>
            </a:pPr>
            <a:endParaRPr lang="es-MX" dirty="0"/>
          </a:p>
          <a:p>
            <a:pPr marL="0" indent="0" algn="r">
              <a:buNone/>
            </a:pPr>
            <a:r>
              <a:rPr lang="es-MX" sz="4400" dirty="0"/>
              <a:t>*Modificado de Lee, 1993.</a:t>
            </a:r>
          </a:p>
        </p:txBody>
      </p:sp>
    </p:spTree>
    <p:extLst>
      <p:ext uri="{BB962C8B-B14F-4D97-AF65-F5344CB8AC3E}">
        <p14:creationId xmlns:p14="http://schemas.microsoft.com/office/powerpoint/2010/main" val="2976950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8902" y="770709"/>
            <a:ext cx="10334897" cy="919979"/>
          </a:xfrm>
        </p:spPr>
        <p:txBody>
          <a:bodyPr>
            <a:normAutofit fontScale="90000"/>
          </a:bodyPr>
          <a:lstStyle/>
          <a:p>
            <a:pPr algn="ctr"/>
            <a:r>
              <a:rPr lang="es-MX" sz="3600" b="1" dirty="0"/>
              <a:t>Definiciones y conceptos relacionados al manejo </a:t>
            </a:r>
            <a:r>
              <a:rPr lang="es-MX" sz="3600" b="1" dirty="0" err="1"/>
              <a:t>ecosistémico</a:t>
            </a:r>
            <a:r>
              <a:rPr lang="es-MX" sz="3600" b="1" dirty="0"/>
              <a:t> de recursos</a:t>
            </a:r>
          </a:p>
        </p:txBody>
      </p:sp>
      <p:sp>
        <p:nvSpPr>
          <p:cNvPr id="3" name="Marcador de contenido 2"/>
          <p:cNvSpPr>
            <a:spLocks noGrp="1"/>
          </p:cNvSpPr>
          <p:nvPr>
            <p:ph sz="half" idx="1"/>
          </p:nvPr>
        </p:nvSpPr>
        <p:spPr/>
        <p:txBody>
          <a:bodyPr>
            <a:normAutofit fontScale="85000" lnSpcReduction="20000"/>
          </a:bodyPr>
          <a:lstStyle/>
          <a:p>
            <a:r>
              <a:rPr lang="es-MX" b="1" i="1" dirty="0"/>
              <a:t>Ecosistema,</a:t>
            </a:r>
            <a:r>
              <a:rPr lang="es-MX" dirty="0"/>
              <a:t> es una comunidad interconectada de entidades vivientes, incluyendo el ser humano y el ambiente físico en el cual interactúan.</a:t>
            </a:r>
          </a:p>
          <a:p>
            <a:r>
              <a:rPr lang="es-MX" b="1" dirty="0"/>
              <a:t>A</a:t>
            </a:r>
            <a:r>
              <a:rPr lang="es-MX" b="1" i="1" dirty="0"/>
              <a:t>proximación </a:t>
            </a:r>
            <a:r>
              <a:rPr lang="es-MX" b="1" i="1" dirty="0" err="1"/>
              <a:t>ecosistémica</a:t>
            </a:r>
            <a:r>
              <a:rPr lang="es-MX" dirty="0"/>
              <a:t>, es un método para la sustentación o restauración de sistemas naturales, así como, de sus funciones y valores. Se basa en metas; específicamente, en una visión conjuntamente desarrollada sobre las condiciones futuras deseadas, que integra factores ecológicos, económicos y sociales. Se aplica en un marco geográfico definido principalmente por fronteras ecológicas.</a:t>
            </a:r>
          </a:p>
        </p:txBody>
      </p:sp>
      <p:sp>
        <p:nvSpPr>
          <p:cNvPr id="4" name="Marcador de contenido 3"/>
          <p:cNvSpPr>
            <a:spLocks noGrp="1"/>
          </p:cNvSpPr>
          <p:nvPr>
            <p:ph sz="half" idx="2"/>
          </p:nvPr>
        </p:nvSpPr>
        <p:spPr/>
        <p:txBody>
          <a:bodyPr>
            <a:normAutofit fontScale="85000" lnSpcReduction="20000"/>
          </a:bodyPr>
          <a:lstStyle/>
          <a:p>
            <a:r>
              <a:rPr lang="es-MX" b="1" i="1" dirty="0"/>
              <a:t>La meta de la aproximación </a:t>
            </a:r>
            <a:r>
              <a:rPr lang="es-MX" b="1" i="1" dirty="0" err="1"/>
              <a:t>ecosistémica</a:t>
            </a:r>
            <a:r>
              <a:rPr lang="es-MX" b="1" i="1" dirty="0"/>
              <a:t>, </a:t>
            </a:r>
            <a:r>
              <a:rPr lang="es-MX" dirty="0"/>
              <a:t>es restaurar y sustentar la salud, productividad y diversidad biológica de los  ecosistemas y la calidad global de la vida, a través de una aproximación de manejo de recursos, que está integrada con metas sociales y económicas.</a:t>
            </a:r>
          </a:p>
          <a:p>
            <a:r>
              <a:rPr lang="es-MX" dirty="0"/>
              <a:t>Esto es esencial para mantener el aire que respiramos, el agua que bebemos, la comida que consumimos, y para sustentar los recursos naturales para generaciones futuras.</a:t>
            </a:r>
          </a:p>
          <a:p>
            <a:pPr marL="0" indent="0" algn="r">
              <a:buNone/>
            </a:pPr>
            <a:endParaRPr lang="es-MX" dirty="0"/>
          </a:p>
          <a:p>
            <a:pPr marL="0" indent="0" algn="r">
              <a:buNone/>
            </a:pPr>
            <a:r>
              <a:rPr lang="es-MX" sz="1400" dirty="0"/>
              <a:t>*</a:t>
            </a:r>
            <a:r>
              <a:rPr lang="es-MX" sz="1400" dirty="0" err="1"/>
              <a:t>McGinty</a:t>
            </a:r>
            <a:r>
              <a:rPr lang="es-MX" sz="1400" dirty="0"/>
              <a:t>, 1995</a:t>
            </a:r>
            <a:endParaRPr lang="es-MX" sz="1600" dirty="0"/>
          </a:p>
        </p:txBody>
      </p:sp>
    </p:spTree>
    <p:extLst>
      <p:ext uri="{BB962C8B-B14F-4D97-AF65-F5344CB8AC3E}">
        <p14:creationId xmlns:p14="http://schemas.microsoft.com/office/powerpoint/2010/main" val="1556380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6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10313373-2F60-4590-8B2C-0D2BECB0A9CD}"/>
              </a:ext>
            </a:extLst>
          </p:cNvPr>
          <p:cNvPicPr>
            <a:picLocks noChangeAspect="1"/>
          </p:cNvPicPr>
          <p:nvPr/>
        </p:nvPicPr>
        <p:blipFill>
          <a:blip r:embed="rId2"/>
          <a:stretch>
            <a:fillRect/>
          </a:stretch>
        </p:blipFill>
        <p:spPr>
          <a:xfrm>
            <a:off x="2344440" y="643467"/>
            <a:ext cx="7503119" cy="5571066"/>
          </a:xfrm>
          <a:prstGeom prst="rect">
            <a:avLst/>
          </a:prstGeom>
        </p:spPr>
      </p:pic>
    </p:spTree>
    <p:extLst>
      <p:ext uri="{BB962C8B-B14F-4D97-AF65-F5344CB8AC3E}">
        <p14:creationId xmlns:p14="http://schemas.microsoft.com/office/powerpoint/2010/main" val="2863529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888274"/>
            <a:ext cx="10515600" cy="802414"/>
          </a:xfrm>
        </p:spPr>
        <p:txBody>
          <a:bodyPr>
            <a:normAutofit/>
          </a:bodyPr>
          <a:lstStyle/>
          <a:p>
            <a:pPr algn="ctr"/>
            <a:r>
              <a:rPr lang="es-MX" sz="4000" dirty="0"/>
              <a:t>Esta aproximación de manejo pone énfasis en:*</a:t>
            </a:r>
          </a:p>
        </p:txBody>
      </p:sp>
      <p:sp>
        <p:nvSpPr>
          <p:cNvPr id="3" name="Marcador de contenido 2"/>
          <p:cNvSpPr>
            <a:spLocks noGrp="1"/>
          </p:cNvSpPr>
          <p:nvPr>
            <p:ph idx="1"/>
          </p:nvPr>
        </p:nvSpPr>
        <p:spPr/>
        <p:txBody>
          <a:bodyPr>
            <a:normAutofit fontScale="92500" lnSpcReduction="10000"/>
          </a:bodyPr>
          <a:lstStyle/>
          <a:p>
            <a:r>
              <a:rPr lang="es-MX" dirty="0"/>
              <a:t>asegurar que todas las consecuencias ecológicas y económicas relevantes e identificables (en corto y largo plazo) son consideradas;</a:t>
            </a:r>
          </a:p>
          <a:p>
            <a:r>
              <a:rPr lang="es-MX" dirty="0"/>
              <a:t>mejorar la coordinación entre las agencias de manejo;</a:t>
            </a:r>
          </a:p>
          <a:p>
            <a:r>
              <a:rPr lang="es-MX" dirty="0"/>
              <a:t>generar grupos de discusión entre todos los interesados en un ecosistema;</a:t>
            </a:r>
          </a:p>
          <a:p>
            <a:r>
              <a:rPr lang="es-MX" dirty="0"/>
              <a:t>mejorar la comunicación con el público;</a:t>
            </a:r>
          </a:p>
          <a:p>
            <a:r>
              <a:rPr lang="es-MX" dirty="0"/>
              <a:t>usar la mejor ciencia disponible;</a:t>
            </a:r>
          </a:p>
          <a:p>
            <a:r>
              <a:rPr lang="es-MX" dirty="0"/>
              <a:t>mejorar el manejo de datos e información;</a:t>
            </a:r>
          </a:p>
          <a:p>
            <a:r>
              <a:rPr lang="es-MX" dirty="0"/>
              <a:t>ajustar la dirección del manejo a medida que nueva información esté disponible. </a:t>
            </a:r>
          </a:p>
          <a:p>
            <a:pPr marL="0" indent="0" algn="r">
              <a:buNone/>
            </a:pPr>
            <a:r>
              <a:rPr lang="es-MX" dirty="0"/>
              <a:t>*Mc </a:t>
            </a:r>
            <a:r>
              <a:rPr lang="es-MX" dirty="0" err="1"/>
              <a:t>Ginty</a:t>
            </a:r>
            <a:r>
              <a:rPr lang="es-MX" dirty="0"/>
              <a:t>, 1995</a:t>
            </a:r>
          </a:p>
        </p:txBody>
      </p:sp>
    </p:spTree>
    <p:extLst>
      <p:ext uri="{BB962C8B-B14F-4D97-AF65-F5344CB8AC3E}">
        <p14:creationId xmlns:p14="http://schemas.microsoft.com/office/powerpoint/2010/main" val="2973501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Manejo adaptativo:</a:t>
            </a:r>
            <a:br>
              <a:rPr lang="es-MX" dirty="0"/>
            </a:br>
            <a:r>
              <a:rPr lang="es-MX" dirty="0"/>
              <a:t>experimentando con la naturaleza</a:t>
            </a:r>
          </a:p>
        </p:txBody>
      </p:sp>
      <p:sp>
        <p:nvSpPr>
          <p:cNvPr id="3" name="Marcador de contenido 2"/>
          <p:cNvSpPr>
            <a:spLocks noGrp="1"/>
          </p:cNvSpPr>
          <p:nvPr>
            <p:ph idx="1"/>
          </p:nvPr>
        </p:nvSpPr>
        <p:spPr/>
        <p:txBody>
          <a:bodyPr/>
          <a:lstStyle/>
          <a:p>
            <a:r>
              <a:rPr lang="es-MX" dirty="0"/>
              <a:t>La </a:t>
            </a:r>
            <a:r>
              <a:rPr lang="es-MX" i="1" dirty="0"/>
              <a:t>base fundamental del manejo adaptativo,</a:t>
            </a:r>
            <a:r>
              <a:rPr lang="es-MX" dirty="0"/>
              <a:t> es la aceptación del hecho de que la capacidad de entendimiento del ser humano es imperfecta y que, por tanto, las intervenciones de éste en la naturaleza deben ser experimentales y graduales.</a:t>
            </a:r>
          </a:p>
          <a:p>
            <a:r>
              <a:rPr lang="es-MX" dirty="0"/>
              <a:t>Una </a:t>
            </a:r>
            <a:r>
              <a:rPr lang="es-MX" i="1" dirty="0"/>
              <a:t>política adaptativa </a:t>
            </a:r>
            <a:r>
              <a:rPr lang="es-MX" dirty="0"/>
              <a:t>es aquella que, desde el principio, está diseñada para poner a prueba hipótesis sobre el comportamiento del ecosistema bajo explotación.</a:t>
            </a:r>
          </a:p>
        </p:txBody>
      </p:sp>
    </p:spTree>
    <p:extLst>
      <p:ext uri="{BB962C8B-B14F-4D97-AF65-F5344CB8AC3E}">
        <p14:creationId xmlns:p14="http://schemas.microsoft.com/office/powerpoint/2010/main" val="1262939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El Manejo Adaptativo, pone énfasis en:*</a:t>
            </a:r>
          </a:p>
        </p:txBody>
      </p:sp>
      <p:sp>
        <p:nvSpPr>
          <p:cNvPr id="3" name="Marcador de contenido 2"/>
          <p:cNvSpPr>
            <a:spLocks noGrp="1"/>
          </p:cNvSpPr>
          <p:nvPr>
            <p:ph idx="1"/>
          </p:nvPr>
        </p:nvSpPr>
        <p:spPr/>
        <p:txBody>
          <a:bodyPr>
            <a:normAutofit fontScale="77500" lnSpcReduction="20000"/>
          </a:bodyPr>
          <a:lstStyle/>
          <a:p>
            <a:r>
              <a:rPr lang="es-MX" dirty="0"/>
              <a:t> Una visión holística del ecosistema bajo estudio. Es decir, las especies no se deben manejar en forma aislada, sino que incorporadas en el ecosistema en el cual están inmersas.</a:t>
            </a:r>
          </a:p>
          <a:p>
            <a:r>
              <a:rPr lang="es-MX" dirty="0"/>
              <a:t>Incorporar todas las visiones y/o intereses respecto del futuro del ecosistema bajo explotación por parte de los interesados en él o «</a:t>
            </a:r>
            <a:r>
              <a:rPr lang="es-MX" dirty="0" err="1"/>
              <a:t>stakeholders</a:t>
            </a:r>
            <a:r>
              <a:rPr lang="es-MX" dirty="0"/>
              <a:t>».</a:t>
            </a:r>
          </a:p>
          <a:p>
            <a:r>
              <a:rPr lang="es-MX" dirty="0"/>
              <a:t>Incorporar en forma explícita la incerteza proveniente de la investigación científica sobre el sistema, incluyendo para ello, nociones tales como las del «principio precautorio». Tal principio implica que, por ejemplo para el caso de las pesquerías, los niveles de captura deberían ser inversamente proporcionales al nivel de conocimiento que se tiene sobre el recurso y sus interacciones </a:t>
            </a:r>
            <a:r>
              <a:rPr lang="es-MX" dirty="0" err="1"/>
              <a:t>ecosistémicas</a:t>
            </a:r>
            <a:r>
              <a:rPr lang="es-MX" dirty="0"/>
              <a:t>.</a:t>
            </a:r>
          </a:p>
          <a:p>
            <a:r>
              <a:rPr lang="es-MX" dirty="0"/>
              <a:t>Generar modelos de simulación del ecosistema a explotar que sirvan para poner a prueba, en forma preliminar, los conceptos e hipótesis sobre el comportamiento del ecosistema. </a:t>
            </a:r>
          </a:p>
          <a:p>
            <a:pPr marL="0" indent="0" algn="r">
              <a:buNone/>
            </a:pPr>
            <a:endParaRPr lang="es-MX" dirty="0"/>
          </a:p>
          <a:p>
            <a:pPr marL="0" indent="0" algn="r">
              <a:buNone/>
            </a:pPr>
            <a:r>
              <a:rPr lang="es-MX" dirty="0"/>
              <a:t> *</a:t>
            </a:r>
            <a:r>
              <a:rPr lang="es-MX" sz="1800" dirty="0"/>
              <a:t>Adecuado de </a:t>
            </a:r>
            <a:r>
              <a:rPr lang="es-MX" sz="1800" dirty="0" err="1"/>
              <a:t>Holling</a:t>
            </a:r>
            <a:r>
              <a:rPr lang="es-MX" sz="1800" dirty="0"/>
              <a:t>, 1978</a:t>
            </a:r>
          </a:p>
        </p:txBody>
      </p:sp>
    </p:spTree>
    <p:extLst>
      <p:ext uri="{BB962C8B-B14F-4D97-AF65-F5344CB8AC3E}">
        <p14:creationId xmlns:p14="http://schemas.microsoft.com/office/powerpoint/2010/main" val="3641645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80349"/>
          </a:xfrm>
        </p:spPr>
        <p:txBody>
          <a:bodyPr/>
          <a:lstStyle/>
          <a:p>
            <a:pPr algn="ctr"/>
            <a:r>
              <a:rPr lang="es-MX" dirty="0"/>
              <a:t> </a:t>
            </a:r>
            <a:r>
              <a:rPr lang="es-MX" sz="3600" dirty="0"/>
              <a:t>El manejo adaptativo tiene las siguientes implicaciones:</a:t>
            </a:r>
          </a:p>
        </p:txBody>
      </p:sp>
      <p:sp>
        <p:nvSpPr>
          <p:cNvPr id="3" name="Marcador de contenido 2"/>
          <p:cNvSpPr>
            <a:spLocks noGrp="1"/>
          </p:cNvSpPr>
          <p:nvPr>
            <p:ph idx="1"/>
          </p:nvPr>
        </p:nvSpPr>
        <p:spPr/>
        <p:txBody>
          <a:bodyPr>
            <a:normAutofit fontScale="92500" lnSpcReduction="10000"/>
          </a:bodyPr>
          <a:lstStyle/>
          <a:p>
            <a:r>
              <a:rPr lang="es-MX" dirty="0"/>
              <a:t>Los planes de manejo deben ser </a:t>
            </a:r>
            <a:r>
              <a:rPr lang="es-MX" dirty="0" err="1"/>
              <a:t>ecosistémicos</a:t>
            </a:r>
            <a:r>
              <a:rPr lang="es-MX" dirty="0"/>
              <a:t> más  que jurisdiccionales (por ejemplo, los stock de pulpo maya, explotados por Campeche y Yucatán, deben tener un plan de manejo común).</a:t>
            </a:r>
          </a:p>
          <a:p>
            <a:r>
              <a:rPr lang="es-MX" dirty="0"/>
              <a:t>Lo que se maneja es un ecosistema o población, por lo que se deberán tolerar algunas fallas en los resultados del manejo, en tanto se aumente la comprensión integral sobre el ecosistema y sus servicios ambientales. Esto implica que los riesgos derivados de las incertezas sobre la respuesta del ecosistema al manejo se deben mantener en niveles mínimos.</a:t>
            </a:r>
          </a:p>
          <a:p>
            <a:r>
              <a:rPr lang="es-MX" dirty="0"/>
              <a:t>La escala temporal del manejo adaptativo, es aquella de los ciclos naturales de los sistemas (por ejemplo, ciclos biológicos de las especies) y no aquellas de los ciclos electorales o de los fondos para proyectos de investigación, entre otros.</a:t>
            </a:r>
          </a:p>
        </p:txBody>
      </p:sp>
    </p:spTree>
    <p:extLst>
      <p:ext uri="{BB962C8B-B14F-4D97-AF65-F5344CB8AC3E}">
        <p14:creationId xmlns:p14="http://schemas.microsoft.com/office/powerpoint/2010/main" val="1537702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Definiciones y conceptos relacionados al manejo </a:t>
            </a:r>
            <a:r>
              <a:rPr lang="es-MX" dirty="0" err="1"/>
              <a:t>ecosistémico</a:t>
            </a:r>
            <a:r>
              <a:rPr lang="es-MX" dirty="0"/>
              <a:t> de recursos*</a:t>
            </a:r>
          </a:p>
        </p:txBody>
      </p:sp>
      <p:sp>
        <p:nvSpPr>
          <p:cNvPr id="3" name="Marcador de contenido 2"/>
          <p:cNvSpPr>
            <a:spLocks noGrp="1"/>
          </p:cNvSpPr>
          <p:nvPr>
            <p:ph idx="1"/>
          </p:nvPr>
        </p:nvSpPr>
        <p:spPr/>
        <p:txBody>
          <a:bodyPr>
            <a:normAutofit fontScale="92500" lnSpcReduction="10000"/>
          </a:bodyPr>
          <a:lstStyle/>
          <a:p>
            <a:pPr algn="just"/>
            <a:r>
              <a:rPr lang="es-MX" i="1" dirty="0"/>
              <a:t>Manejo </a:t>
            </a:r>
            <a:r>
              <a:rPr lang="es-MX" i="1" dirty="0" err="1"/>
              <a:t>ecosistémico</a:t>
            </a:r>
            <a:r>
              <a:rPr lang="es-MX" dirty="0"/>
              <a:t>, es una estrategia de manejo guiado por metas específicas, ejecutada por políticas, protocolos y prácticas, y hecho adaptable a través de monitoreo e investigación basados en nuestro mejor conocimiento de las interacciones ecológicas y procesos necesarios para sustentar la composición, estructura y función </a:t>
            </a:r>
            <a:r>
              <a:rPr lang="es-MX" dirty="0" err="1"/>
              <a:t>ecosistémicas</a:t>
            </a:r>
            <a:r>
              <a:rPr lang="es-MX" dirty="0"/>
              <a:t>.</a:t>
            </a:r>
          </a:p>
          <a:p>
            <a:pPr algn="just"/>
            <a:r>
              <a:rPr lang="es-MX" dirty="0"/>
              <a:t>El manejo </a:t>
            </a:r>
            <a:r>
              <a:rPr lang="es-MX" dirty="0" err="1"/>
              <a:t>ecosistémico</a:t>
            </a:r>
            <a:r>
              <a:rPr lang="es-MX" dirty="0"/>
              <a:t> se basa, en gran parte, en una concepción más global de manejo.</a:t>
            </a:r>
          </a:p>
          <a:p>
            <a:endParaRPr lang="es-MX" dirty="0"/>
          </a:p>
          <a:p>
            <a:endParaRPr lang="es-MX" dirty="0"/>
          </a:p>
          <a:p>
            <a:pPr marL="1371600" lvl="3" indent="0" algn="r">
              <a:buNone/>
            </a:pPr>
            <a:endParaRPr lang="es-MX" dirty="0"/>
          </a:p>
          <a:p>
            <a:pPr marL="1371600" lvl="3" indent="0" algn="r">
              <a:buNone/>
            </a:pPr>
            <a:r>
              <a:rPr lang="es-MX" dirty="0"/>
              <a:t>Grupo de Trabajo de </a:t>
            </a:r>
            <a:r>
              <a:rPr lang="es-MX" dirty="0" err="1"/>
              <a:t>Interagencias</a:t>
            </a:r>
            <a:r>
              <a:rPr lang="es-MX" dirty="0"/>
              <a:t> sobre Manejo </a:t>
            </a:r>
            <a:r>
              <a:rPr lang="es-MX" dirty="0" err="1"/>
              <a:t>Ecosistémico</a:t>
            </a:r>
            <a:r>
              <a:rPr lang="es-MX" dirty="0"/>
              <a:t> del Gobierno Federal de los Estados Unidos de Norteamérica (</a:t>
            </a:r>
            <a:r>
              <a:rPr lang="es-MX" dirty="0" err="1"/>
              <a:t>Christensen</a:t>
            </a:r>
            <a:r>
              <a:rPr lang="es-MX" dirty="0"/>
              <a:t>, et al, 1996).</a:t>
            </a:r>
          </a:p>
        </p:txBody>
      </p:sp>
    </p:spTree>
    <p:extLst>
      <p:ext uri="{BB962C8B-B14F-4D97-AF65-F5344CB8AC3E}">
        <p14:creationId xmlns:p14="http://schemas.microsoft.com/office/powerpoint/2010/main" val="2214855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Componentes del Manejo </a:t>
            </a:r>
            <a:r>
              <a:rPr lang="es-MX" dirty="0" err="1"/>
              <a:t>Ecosistémico</a:t>
            </a:r>
            <a:r>
              <a:rPr lang="es-MX" dirty="0"/>
              <a:t> (ME)</a:t>
            </a:r>
          </a:p>
        </p:txBody>
      </p:sp>
      <p:sp>
        <p:nvSpPr>
          <p:cNvPr id="3" name="Marcador de contenido 2"/>
          <p:cNvSpPr>
            <a:spLocks noGrp="1"/>
          </p:cNvSpPr>
          <p:nvPr>
            <p:ph idx="1"/>
          </p:nvPr>
        </p:nvSpPr>
        <p:spPr>
          <a:xfrm>
            <a:off x="388307" y="1327759"/>
            <a:ext cx="11448789" cy="5373666"/>
          </a:xfrm>
        </p:spPr>
        <p:txBody>
          <a:bodyPr>
            <a:normAutofit fontScale="47500" lnSpcReduction="20000"/>
          </a:bodyPr>
          <a:lstStyle/>
          <a:p>
            <a:pPr marL="0" indent="0">
              <a:buNone/>
            </a:pPr>
            <a:r>
              <a:rPr lang="es-MX" sz="3800" dirty="0"/>
              <a:t>1. Sustentabilidad: esta es una precondición para esta estrategia.</a:t>
            </a:r>
          </a:p>
          <a:p>
            <a:pPr marL="0" indent="0">
              <a:buNone/>
            </a:pPr>
            <a:r>
              <a:rPr lang="es-MX" sz="3800" dirty="0"/>
              <a:t>2. Metas: esta estrategia considera metas específicas sobre futuros procesos necesarios para la sustentabilidad.</a:t>
            </a:r>
          </a:p>
          <a:p>
            <a:pPr marL="0" indent="0">
              <a:buNone/>
            </a:pPr>
            <a:r>
              <a:rPr lang="es-MX" sz="3800" dirty="0"/>
              <a:t>3. Modelos ecológicos: el ME, se basa en la investigación ecológica realizada en todos los niveles de organización ecológica.</a:t>
            </a:r>
          </a:p>
          <a:p>
            <a:pPr marL="0" indent="0">
              <a:buNone/>
            </a:pPr>
            <a:r>
              <a:rPr lang="es-MX" sz="3800" dirty="0"/>
              <a:t>4. Complejidad y conectividad: el ME reconoce que la diversidad biológica y la complejidad estructural refuerzan los</a:t>
            </a:r>
          </a:p>
          <a:p>
            <a:pPr marL="0" indent="0">
              <a:buNone/>
            </a:pPr>
            <a:r>
              <a:rPr lang="es-MX" sz="3800" dirty="0"/>
              <a:t>ecosistemas en contra de las perturbaciones y generan la diversidad genética necesaria para la adaptación en el largo plazo.</a:t>
            </a:r>
          </a:p>
          <a:p>
            <a:pPr marL="0" indent="0">
              <a:buNone/>
            </a:pPr>
            <a:r>
              <a:rPr lang="es-MX" sz="3800" dirty="0"/>
              <a:t>5. Concepción de los ecosistemas como sistemas dinámicos: al reconocer que los ecosistemas cambian y evolucionan el ME evita considerar a los mismos como "congelados" en un estado específico.</a:t>
            </a:r>
          </a:p>
          <a:p>
            <a:pPr marL="0" indent="0">
              <a:buNone/>
            </a:pPr>
            <a:r>
              <a:rPr lang="es-MX" sz="3800" dirty="0"/>
              <a:t>6. Contexto y escala: los ecosistemas operan en una amplia variedad de escalas espaciales y temporales y su comportamiento está</a:t>
            </a:r>
          </a:p>
          <a:p>
            <a:pPr marL="0" indent="0">
              <a:buNone/>
            </a:pPr>
            <a:r>
              <a:rPr lang="es-MX" sz="3800" dirty="0"/>
              <a:t>influenciado por los sistemas que los rodean. Por tanto, no existe una escala única apropiada para el manejo.</a:t>
            </a:r>
          </a:p>
          <a:p>
            <a:pPr marL="0" indent="0">
              <a:buNone/>
            </a:pPr>
            <a:r>
              <a:rPr lang="es-MX" sz="3800" dirty="0"/>
              <a:t>7. Los seres humanos son componentes de los ecosistemas: los seres humanos deben considerarse como componentes activos</a:t>
            </a:r>
          </a:p>
          <a:p>
            <a:pPr marL="0" indent="0">
              <a:buNone/>
            </a:pPr>
            <a:r>
              <a:rPr lang="es-MX" sz="3800" dirty="0"/>
              <a:t>de los ecosistemas.</a:t>
            </a:r>
          </a:p>
          <a:p>
            <a:pPr marL="0" indent="0">
              <a:buNone/>
            </a:pPr>
            <a:r>
              <a:rPr lang="es-MX" sz="3800" dirty="0"/>
              <a:t>8. Adaptabilidad: el ME, reconoce que el conocimiento actual de las funciones </a:t>
            </a:r>
            <a:r>
              <a:rPr lang="es-MX" sz="3800" dirty="0" err="1"/>
              <a:t>ecosistémicas</a:t>
            </a:r>
            <a:r>
              <a:rPr lang="es-MX" sz="3800" dirty="0"/>
              <a:t> es condicional, incierto y sujeto a cambio. El manejo debería por tanto ser visto como hipótesis que deben ser puestas a prueba a través de investigación y monitoreo.</a:t>
            </a:r>
          </a:p>
          <a:p>
            <a:pPr marL="0" indent="0">
              <a:buNone/>
            </a:pPr>
            <a:endParaRPr lang="es-MX" dirty="0"/>
          </a:p>
          <a:p>
            <a:pPr marL="0" indent="0" algn="r">
              <a:buNone/>
            </a:pPr>
            <a:r>
              <a:rPr lang="es-MX" dirty="0" err="1"/>
              <a:t>Christensen</a:t>
            </a:r>
            <a:r>
              <a:rPr lang="es-MX" dirty="0"/>
              <a:t> et al, 1996</a:t>
            </a:r>
          </a:p>
          <a:p>
            <a:pPr marL="0" indent="0">
              <a:buNone/>
            </a:pPr>
            <a:endParaRPr lang="es-MX" dirty="0"/>
          </a:p>
        </p:txBody>
      </p:sp>
    </p:spTree>
    <p:extLst>
      <p:ext uri="{BB962C8B-B14F-4D97-AF65-F5344CB8AC3E}">
        <p14:creationId xmlns:p14="http://schemas.microsoft.com/office/powerpoint/2010/main" val="1485293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8CA4672-C4E7-40C3-8292-D66002C9F5B6}"/>
              </a:ext>
            </a:extLst>
          </p:cNvPr>
          <p:cNvSpPr>
            <a:spLocks noGrp="1"/>
          </p:cNvSpPr>
          <p:nvPr>
            <p:ph type="title"/>
          </p:nvPr>
        </p:nvSpPr>
        <p:spPr>
          <a:xfrm>
            <a:off x="992206" y="1608667"/>
            <a:ext cx="2823275" cy="4501127"/>
          </a:xfrm>
        </p:spPr>
        <p:txBody>
          <a:bodyPr anchor="t">
            <a:normAutofit/>
          </a:bodyPr>
          <a:lstStyle/>
          <a:p>
            <a:pPr algn="r"/>
            <a:r>
              <a:rPr lang="es-MX" sz="3200" b="1">
                <a:solidFill>
                  <a:srgbClr val="FFFFFF"/>
                </a:solidFill>
              </a:rPr>
              <a:t>Ecosistema y ej. de e. costeros</a:t>
            </a:r>
          </a:p>
        </p:txBody>
      </p:sp>
      <p:sp>
        <p:nvSpPr>
          <p:cNvPr id="3" name="Marcador de contenido 2">
            <a:extLst>
              <a:ext uri="{FF2B5EF4-FFF2-40B4-BE49-F238E27FC236}">
                <a16:creationId xmlns:a16="http://schemas.microsoft.com/office/drawing/2014/main" id="{E6F2CB14-1C5D-4B45-A4FF-36D1FB11333D}"/>
              </a:ext>
            </a:extLst>
          </p:cNvPr>
          <p:cNvSpPr>
            <a:spLocks noGrp="1"/>
          </p:cNvSpPr>
          <p:nvPr>
            <p:ph sz="half" idx="1"/>
          </p:nvPr>
        </p:nvSpPr>
        <p:spPr>
          <a:xfrm>
            <a:off x="4547698" y="1608667"/>
            <a:ext cx="3421958" cy="4501127"/>
          </a:xfrm>
        </p:spPr>
        <p:txBody>
          <a:bodyPr>
            <a:normAutofit/>
          </a:bodyPr>
          <a:lstStyle/>
          <a:p>
            <a:r>
              <a:rPr lang="es-MX" sz="2000"/>
              <a:t>Complejo dinámico de comunidades vegetales, animales y de microorganismos en su medio no viviente, que interactúan como una unidad funcional materializada en un territorio, la cual se caracteriza por presentar un homogeneidad, en sus condiciones biofísicas y antrópicas”.</a:t>
            </a:r>
          </a:p>
        </p:txBody>
      </p:sp>
      <p:sp>
        <p:nvSpPr>
          <p:cNvPr id="4" name="Marcador de contenido 3">
            <a:extLst>
              <a:ext uri="{FF2B5EF4-FFF2-40B4-BE49-F238E27FC236}">
                <a16:creationId xmlns:a16="http://schemas.microsoft.com/office/drawing/2014/main" id="{09B518D3-5866-43CD-A2CE-13B3DF384DD0}"/>
              </a:ext>
            </a:extLst>
          </p:cNvPr>
          <p:cNvSpPr>
            <a:spLocks noGrp="1"/>
          </p:cNvSpPr>
          <p:nvPr>
            <p:ph sz="half" idx="2"/>
          </p:nvPr>
        </p:nvSpPr>
        <p:spPr>
          <a:xfrm>
            <a:off x="8289696" y="1608667"/>
            <a:ext cx="3421957" cy="4501127"/>
          </a:xfrm>
        </p:spPr>
        <p:txBody>
          <a:bodyPr>
            <a:normAutofit/>
          </a:bodyPr>
          <a:lstStyle/>
          <a:p>
            <a:r>
              <a:rPr lang="es-MX" sz="1400"/>
              <a:t>arrecifes coralinos</a:t>
            </a:r>
          </a:p>
          <a:p>
            <a:r>
              <a:rPr lang="es-MX" sz="1400"/>
              <a:t>bahías</a:t>
            </a:r>
          </a:p>
          <a:p>
            <a:r>
              <a:rPr lang="es-MX" sz="1400"/>
              <a:t>caletas</a:t>
            </a:r>
          </a:p>
          <a:p>
            <a:r>
              <a:rPr lang="es-MX" sz="1400"/>
              <a:t>dunas costeras</a:t>
            </a:r>
          </a:p>
          <a:p>
            <a:r>
              <a:rPr lang="es-MX" sz="1400"/>
              <a:t>esteros</a:t>
            </a:r>
          </a:p>
          <a:p>
            <a:r>
              <a:rPr lang="es-MX" sz="1400"/>
              <a:t>estuarios</a:t>
            </a:r>
          </a:p>
          <a:p>
            <a:r>
              <a:rPr lang="es-MX" sz="1400"/>
              <a:t>golfos</a:t>
            </a:r>
          </a:p>
          <a:p>
            <a:r>
              <a:rPr lang="es-MX" sz="1400"/>
              <a:t>Humedales costeros</a:t>
            </a:r>
          </a:p>
          <a:p>
            <a:r>
              <a:rPr lang="es-MX" sz="1400"/>
              <a:t>lagunas costeras</a:t>
            </a:r>
          </a:p>
          <a:p>
            <a:r>
              <a:rPr lang="es-MX" sz="1400"/>
              <a:t>marismas</a:t>
            </a:r>
          </a:p>
          <a:p>
            <a:r>
              <a:rPr lang="es-MX" sz="1400"/>
              <a:t>manglares</a:t>
            </a:r>
          </a:p>
          <a:p>
            <a:r>
              <a:rPr lang="es-MX" sz="1400"/>
              <a:t>pastos marinos</a:t>
            </a:r>
          </a:p>
          <a:p>
            <a:r>
              <a:rPr lang="es-MX" sz="1400"/>
              <a:t>playas</a:t>
            </a:r>
          </a:p>
          <a:p>
            <a:r>
              <a:rPr lang="es-MX" sz="1400"/>
              <a:t>rías</a:t>
            </a:r>
          </a:p>
          <a:p>
            <a:endParaRPr lang="es-MX" sz="1400"/>
          </a:p>
        </p:txBody>
      </p:sp>
    </p:spTree>
    <p:extLst>
      <p:ext uri="{BB962C8B-B14F-4D97-AF65-F5344CB8AC3E}">
        <p14:creationId xmlns:p14="http://schemas.microsoft.com/office/powerpoint/2010/main" val="199245563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499C495-E703-46D4-8844-200BBC4FBC22}"/>
              </a:ext>
            </a:extLst>
          </p:cNvPr>
          <p:cNvPicPr>
            <a:picLocks noChangeAspect="1"/>
          </p:cNvPicPr>
          <p:nvPr/>
        </p:nvPicPr>
        <p:blipFill>
          <a:blip r:embed="rId2"/>
          <a:stretch>
            <a:fillRect/>
          </a:stretch>
        </p:blipFill>
        <p:spPr>
          <a:xfrm>
            <a:off x="0" y="-1"/>
            <a:ext cx="3030583" cy="2123763"/>
          </a:xfrm>
          <a:prstGeom prst="rect">
            <a:avLst/>
          </a:prstGeom>
        </p:spPr>
      </p:pic>
      <p:pic>
        <p:nvPicPr>
          <p:cNvPr id="4" name="Imagen 3">
            <a:extLst>
              <a:ext uri="{FF2B5EF4-FFF2-40B4-BE49-F238E27FC236}">
                <a16:creationId xmlns:a16="http://schemas.microsoft.com/office/drawing/2014/main" id="{FB8A6F87-6D34-4AB2-8F1A-1FF5B13EB2AB}"/>
              </a:ext>
            </a:extLst>
          </p:cNvPr>
          <p:cNvPicPr>
            <a:picLocks noChangeAspect="1"/>
          </p:cNvPicPr>
          <p:nvPr/>
        </p:nvPicPr>
        <p:blipFill>
          <a:blip r:embed="rId3"/>
          <a:stretch>
            <a:fillRect/>
          </a:stretch>
        </p:blipFill>
        <p:spPr>
          <a:xfrm>
            <a:off x="3030582" y="27578"/>
            <a:ext cx="2847703" cy="2905565"/>
          </a:xfrm>
          <a:prstGeom prst="rect">
            <a:avLst/>
          </a:prstGeom>
        </p:spPr>
      </p:pic>
      <p:pic>
        <p:nvPicPr>
          <p:cNvPr id="5" name="Imagen 4">
            <a:extLst>
              <a:ext uri="{FF2B5EF4-FFF2-40B4-BE49-F238E27FC236}">
                <a16:creationId xmlns:a16="http://schemas.microsoft.com/office/drawing/2014/main" id="{901C7495-961C-4F01-9991-8BFB27F5B500}"/>
              </a:ext>
            </a:extLst>
          </p:cNvPr>
          <p:cNvPicPr>
            <a:picLocks noChangeAspect="1"/>
          </p:cNvPicPr>
          <p:nvPr/>
        </p:nvPicPr>
        <p:blipFill>
          <a:blip r:embed="rId4"/>
          <a:stretch>
            <a:fillRect/>
          </a:stretch>
        </p:blipFill>
        <p:spPr>
          <a:xfrm>
            <a:off x="0" y="4988854"/>
            <a:ext cx="2733948" cy="1823426"/>
          </a:xfrm>
          <a:prstGeom prst="rect">
            <a:avLst/>
          </a:prstGeom>
        </p:spPr>
      </p:pic>
      <p:pic>
        <p:nvPicPr>
          <p:cNvPr id="6" name="Imagen 5">
            <a:extLst>
              <a:ext uri="{FF2B5EF4-FFF2-40B4-BE49-F238E27FC236}">
                <a16:creationId xmlns:a16="http://schemas.microsoft.com/office/drawing/2014/main" id="{C7030007-493F-4B38-9797-B170B3354CC8}"/>
              </a:ext>
            </a:extLst>
          </p:cNvPr>
          <p:cNvPicPr>
            <a:picLocks noChangeAspect="1"/>
          </p:cNvPicPr>
          <p:nvPr/>
        </p:nvPicPr>
        <p:blipFill>
          <a:blip r:embed="rId5"/>
          <a:stretch>
            <a:fillRect/>
          </a:stretch>
        </p:blipFill>
        <p:spPr>
          <a:xfrm>
            <a:off x="0" y="3165427"/>
            <a:ext cx="3149915" cy="1823427"/>
          </a:xfrm>
          <a:prstGeom prst="rect">
            <a:avLst/>
          </a:prstGeom>
        </p:spPr>
      </p:pic>
      <p:pic>
        <p:nvPicPr>
          <p:cNvPr id="7" name="Imagen 6">
            <a:extLst>
              <a:ext uri="{FF2B5EF4-FFF2-40B4-BE49-F238E27FC236}">
                <a16:creationId xmlns:a16="http://schemas.microsoft.com/office/drawing/2014/main" id="{9B435EA2-9725-4454-826B-9A20D31B3C84}"/>
              </a:ext>
            </a:extLst>
          </p:cNvPr>
          <p:cNvPicPr>
            <a:picLocks noChangeAspect="1"/>
          </p:cNvPicPr>
          <p:nvPr/>
        </p:nvPicPr>
        <p:blipFill>
          <a:blip r:embed="rId6"/>
          <a:stretch>
            <a:fillRect/>
          </a:stretch>
        </p:blipFill>
        <p:spPr>
          <a:xfrm>
            <a:off x="3159205" y="3025753"/>
            <a:ext cx="3089197" cy="1823427"/>
          </a:xfrm>
          <a:prstGeom prst="rect">
            <a:avLst/>
          </a:prstGeom>
        </p:spPr>
      </p:pic>
      <p:pic>
        <p:nvPicPr>
          <p:cNvPr id="8" name="Imagen 7">
            <a:extLst>
              <a:ext uri="{FF2B5EF4-FFF2-40B4-BE49-F238E27FC236}">
                <a16:creationId xmlns:a16="http://schemas.microsoft.com/office/drawing/2014/main" id="{28F369DA-F517-4A0A-9B79-C4B679C2F7A8}"/>
              </a:ext>
            </a:extLst>
          </p:cNvPr>
          <p:cNvPicPr>
            <a:picLocks noChangeAspect="1"/>
          </p:cNvPicPr>
          <p:nvPr/>
        </p:nvPicPr>
        <p:blipFill>
          <a:blip r:embed="rId7"/>
          <a:stretch>
            <a:fillRect/>
          </a:stretch>
        </p:blipFill>
        <p:spPr>
          <a:xfrm>
            <a:off x="5874406" y="27578"/>
            <a:ext cx="3511094" cy="2458634"/>
          </a:xfrm>
          <a:prstGeom prst="rect">
            <a:avLst/>
          </a:prstGeom>
        </p:spPr>
      </p:pic>
      <p:pic>
        <p:nvPicPr>
          <p:cNvPr id="9" name="Imagen 8">
            <a:extLst>
              <a:ext uri="{FF2B5EF4-FFF2-40B4-BE49-F238E27FC236}">
                <a16:creationId xmlns:a16="http://schemas.microsoft.com/office/drawing/2014/main" id="{DA1FDECA-CC4F-4CB9-88FE-C59C2A5CE3D0}"/>
              </a:ext>
            </a:extLst>
          </p:cNvPr>
          <p:cNvPicPr>
            <a:picLocks noChangeAspect="1"/>
          </p:cNvPicPr>
          <p:nvPr/>
        </p:nvPicPr>
        <p:blipFill>
          <a:blip r:embed="rId8"/>
          <a:stretch>
            <a:fillRect/>
          </a:stretch>
        </p:blipFill>
        <p:spPr>
          <a:xfrm>
            <a:off x="6282998" y="2486212"/>
            <a:ext cx="2572497" cy="4326068"/>
          </a:xfrm>
          <a:prstGeom prst="rect">
            <a:avLst/>
          </a:prstGeom>
        </p:spPr>
      </p:pic>
      <p:pic>
        <p:nvPicPr>
          <p:cNvPr id="10" name="Imagen 9">
            <a:extLst>
              <a:ext uri="{FF2B5EF4-FFF2-40B4-BE49-F238E27FC236}">
                <a16:creationId xmlns:a16="http://schemas.microsoft.com/office/drawing/2014/main" id="{43B70936-56DC-4F91-B450-B08C20D955C1}"/>
              </a:ext>
            </a:extLst>
          </p:cNvPr>
          <p:cNvPicPr>
            <a:picLocks noChangeAspect="1"/>
          </p:cNvPicPr>
          <p:nvPr/>
        </p:nvPicPr>
        <p:blipFill>
          <a:blip r:embed="rId9"/>
          <a:stretch>
            <a:fillRect/>
          </a:stretch>
        </p:blipFill>
        <p:spPr>
          <a:xfrm>
            <a:off x="2733948" y="4941789"/>
            <a:ext cx="3549050" cy="1917557"/>
          </a:xfrm>
          <a:prstGeom prst="rect">
            <a:avLst/>
          </a:prstGeom>
        </p:spPr>
      </p:pic>
      <p:pic>
        <p:nvPicPr>
          <p:cNvPr id="11" name="Imagen 10">
            <a:extLst>
              <a:ext uri="{FF2B5EF4-FFF2-40B4-BE49-F238E27FC236}">
                <a16:creationId xmlns:a16="http://schemas.microsoft.com/office/drawing/2014/main" id="{7418AB5F-1C2E-43DF-8CD9-DB5620CA5EEB}"/>
              </a:ext>
            </a:extLst>
          </p:cNvPr>
          <p:cNvPicPr>
            <a:picLocks noChangeAspect="1"/>
          </p:cNvPicPr>
          <p:nvPr/>
        </p:nvPicPr>
        <p:blipFill>
          <a:blip r:embed="rId10"/>
          <a:stretch>
            <a:fillRect/>
          </a:stretch>
        </p:blipFill>
        <p:spPr>
          <a:xfrm>
            <a:off x="8624734" y="4795242"/>
            <a:ext cx="3567266" cy="2017038"/>
          </a:xfrm>
          <a:prstGeom prst="rect">
            <a:avLst/>
          </a:prstGeom>
        </p:spPr>
      </p:pic>
      <p:pic>
        <p:nvPicPr>
          <p:cNvPr id="12" name="Imagen 11">
            <a:extLst>
              <a:ext uri="{FF2B5EF4-FFF2-40B4-BE49-F238E27FC236}">
                <a16:creationId xmlns:a16="http://schemas.microsoft.com/office/drawing/2014/main" id="{E5E940D6-4B25-4838-8CDB-88AF70A7009C}"/>
              </a:ext>
            </a:extLst>
          </p:cNvPr>
          <p:cNvPicPr>
            <a:picLocks noChangeAspect="1"/>
          </p:cNvPicPr>
          <p:nvPr/>
        </p:nvPicPr>
        <p:blipFill>
          <a:blip r:embed="rId11"/>
          <a:stretch>
            <a:fillRect/>
          </a:stretch>
        </p:blipFill>
        <p:spPr>
          <a:xfrm>
            <a:off x="8890092" y="2640371"/>
            <a:ext cx="3301908" cy="2203354"/>
          </a:xfrm>
          <a:prstGeom prst="rect">
            <a:avLst/>
          </a:prstGeom>
        </p:spPr>
      </p:pic>
      <p:pic>
        <p:nvPicPr>
          <p:cNvPr id="13" name="Imagen 12">
            <a:extLst>
              <a:ext uri="{FF2B5EF4-FFF2-40B4-BE49-F238E27FC236}">
                <a16:creationId xmlns:a16="http://schemas.microsoft.com/office/drawing/2014/main" id="{0FFF2A26-57B8-4DA9-9397-2B464C1D6F14}"/>
              </a:ext>
            </a:extLst>
          </p:cNvPr>
          <p:cNvPicPr>
            <a:picLocks noChangeAspect="1"/>
          </p:cNvPicPr>
          <p:nvPr/>
        </p:nvPicPr>
        <p:blipFill>
          <a:blip r:embed="rId12"/>
          <a:stretch>
            <a:fillRect/>
          </a:stretch>
        </p:blipFill>
        <p:spPr>
          <a:xfrm>
            <a:off x="9161418" y="45720"/>
            <a:ext cx="3152775" cy="2546168"/>
          </a:xfrm>
          <a:prstGeom prst="rect">
            <a:avLst/>
          </a:prstGeom>
        </p:spPr>
      </p:pic>
    </p:spTree>
    <p:extLst>
      <p:ext uri="{BB962C8B-B14F-4D97-AF65-F5344CB8AC3E}">
        <p14:creationId xmlns:p14="http://schemas.microsoft.com/office/powerpoint/2010/main" val="369516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Servicios </a:t>
            </a:r>
            <a:r>
              <a:rPr lang="es-MX" dirty="0" err="1"/>
              <a:t>ecosistémicos</a:t>
            </a:r>
            <a:endParaRPr lang="es-MX" dirty="0"/>
          </a:p>
        </p:txBody>
      </p:sp>
      <p:sp>
        <p:nvSpPr>
          <p:cNvPr id="3" name="Marcador de contenido 2"/>
          <p:cNvSpPr>
            <a:spLocks noGrp="1"/>
          </p:cNvSpPr>
          <p:nvPr>
            <p:ph idx="1"/>
          </p:nvPr>
        </p:nvSpPr>
        <p:spPr/>
        <p:txBody>
          <a:bodyPr/>
          <a:lstStyle/>
          <a:p>
            <a:pPr marL="0" indent="0">
              <a:buNone/>
            </a:pPr>
            <a:endParaRPr lang="es-MX" dirty="0"/>
          </a:p>
          <a:p>
            <a:endParaRPr lang="es-MX" dirty="0"/>
          </a:p>
          <a:p>
            <a:endParaRPr lang="es-MX" dirty="0"/>
          </a:p>
          <a:p>
            <a:endParaRPr lang="es-MX" dirty="0"/>
          </a:p>
          <a:p>
            <a:endParaRPr lang="es-MX" dirty="0"/>
          </a:p>
          <a:p>
            <a:endParaRPr lang="es-MX" dirty="0"/>
          </a:p>
          <a:p>
            <a:pPr marL="0" indent="0">
              <a:buNone/>
            </a:pPr>
            <a:endParaRPr lang="es-MX" dirty="0"/>
          </a:p>
          <a:p>
            <a:endParaRPr lang="es-MX" dirty="0"/>
          </a:p>
        </p:txBody>
      </p:sp>
      <p:pic>
        <p:nvPicPr>
          <p:cNvPr id="4" name="Imagen 3"/>
          <p:cNvPicPr>
            <a:picLocks noChangeAspect="1"/>
          </p:cNvPicPr>
          <p:nvPr/>
        </p:nvPicPr>
        <p:blipFill>
          <a:blip r:embed="rId2"/>
          <a:stretch>
            <a:fillRect/>
          </a:stretch>
        </p:blipFill>
        <p:spPr>
          <a:xfrm>
            <a:off x="0" y="73604"/>
            <a:ext cx="3370217" cy="732656"/>
          </a:xfrm>
          <a:prstGeom prst="rect">
            <a:avLst/>
          </a:prstGeom>
        </p:spPr>
      </p:pic>
      <p:pic>
        <p:nvPicPr>
          <p:cNvPr id="5" name="Imagen 4"/>
          <p:cNvPicPr>
            <a:picLocks noChangeAspect="1"/>
          </p:cNvPicPr>
          <p:nvPr/>
        </p:nvPicPr>
        <p:blipFill>
          <a:blip r:embed="rId3"/>
          <a:stretch>
            <a:fillRect/>
          </a:stretch>
        </p:blipFill>
        <p:spPr>
          <a:xfrm>
            <a:off x="9619381" y="143909"/>
            <a:ext cx="2462997" cy="883997"/>
          </a:xfrm>
          <a:prstGeom prst="rect">
            <a:avLst/>
          </a:prstGeom>
        </p:spPr>
      </p:pic>
      <p:sp>
        <p:nvSpPr>
          <p:cNvPr id="6" name="Rectángulo 5"/>
          <p:cNvSpPr/>
          <p:nvPr/>
        </p:nvSpPr>
        <p:spPr>
          <a:xfrm>
            <a:off x="653143" y="1690688"/>
            <a:ext cx="10920547" cy="4401205"/>
          </a:xfrm>
          <a:prstGeom prst="rect">
            <a:avLst/>
          </a:prstGeom>
        </p:spPr>
        <p:txBody>
          <a:bodyPr wrap="square">
            <a:spAutoFit/>
          </a:bodyPr>
          <a:lstStyle/>
          <a:p>
            <a:r>
              <a:rPr lang="es-MX" sz="2000" dirty="0"/>
              <a:t>En la Evaluación de los Ecosistemas del Milenio (2005), se definió a los </a:t>
            </a:r>
            <a:r>
              <a:rPr lang="es-MX" sz="2000" b="1" dirty="0"/>
              <a:t>“servicios </a:t>
            </a:r>
            <a:r>
              <a:rPr lang="es-MX" sz="2000" b="1" dirty="0" err="1"/>
              <a:t>ecosistémicos</a:t>
            </a:r>
            <a:r>
              <a:rPr lang="es-MX" sz="2000" b="1" dirty="0"/>
              <a:t>” </a:t>
            </a:r>
            <a:r>
              <a:rPr lang="es-MX" sz="2000" dirty="0"/>
              <a:t>como, </a:t>
            </a:r>
            <a:r>
              <a:rPr lang="es-MX" sz="2000" i="1" dirty="0"/>
              <a:t>aquellos beneficios que la gente obtiene de los ecosistemas</a:t>
            </a:r>
            <a:r>
              <a:rPr lang="es-MX" sz="2000" dirty="0"/>
              <a:t>. </a:t>
            </a:r>
          </a:p>
          <a:p>
            <a:r>
              <a:rPr lang="es-MX" sz="2000" dirty="0"/>
              <a:t>Esos beneficios pueden ser de dos tipos: directos e indirectos. </a:t>
            </a:r>
          </a:p>
          <a:p>
            <a:r>
              <a:rPr lang="es-MX" sz="2000" dirty="0"/>
              <a:t>B</a:t>
            </a:r>
            <a:r>
              <a:rPr lang="es-MX" sz="2000" i="1" dirty="0"/>
              <a:t>eneficios directos </a:t>
            </a:r>
            <a:r>
              <a:rPr lang="es-MX" sz="2000" dirty="0"/>
              <a:t>la producción de provisiones –agua y alimentos (servicios de aprovisionamiento) , o la regulación de ciclos como las inundaciones, degradación de los suelos, desecación y salinización, pestes y enfermedades (servicios de regulación). </a:t>
            </a:r>
          </a:p>
          <a:p>
            <a:r>
              <a:rPr lang="es-MX" sz="2000" i="1" dirty="0"/>
              <a:t>Beneficios indirectos </a:t>
            </a:r>
            <a:r>
              <a:rPr lang="es-MX" sz="2000" dirty="0"/>
              <a:t>se relacionan con el funcionamiento de procesos del ecosistema que genera los servicios directos (servicios de apoyo), como el proceso de fotosíntesis y la formación y almacenamiento de materia orgánica; el ciclo de nutrientes; la creación y asimilación del suelo y la neutralización de desechos tóxicos. </a:t>
            </a:r>
          </a:p>
          <a:p>
            <a:r>
              <a:rPr lang="es-MX" sz="2000" dirty="0"/>
              <a:t>Los ecosistemas también ofrecen </a:t>
            </a:r>
            <a:r>
              <a:rPr lang="es-MX" sz="2000" i="1" dirty="0"/>
              <a:t>beneficios no materiales</a:t>
            </a:r>
            <a:r>
              <a:rPr lang="es-MX" sz="2000" dirty="0"/>
              <a:t>, como son los valores estéticos y espirituales y culturales, o las oportunidades de recreación (servicios culturales). </a:t>
            </a:r>
          </a:p>
          <a:p>
            <a:r>
              <a:rPr lang="es-MX" sz="2000" dirty="0"/>
              <a:t>Existe, entonces, una amplia gama de servicios </a:t>
            </a:r>
            <a:r>
              <a:rPr lang="es-MX" sz="2000" dirty="0" err="1"/>
              <a:t>ecosistémicos</a:t>
            </a:r>
            <a:r>
              <a:rPr lang="es-MX" sz="2000" dirty="0"/>
              <a:t>, algunos de los cuales benefician a la gente directamente y otros de manera indirecta.</a:t>
            </a:r>
          </a:p>
        </p:txBody>
      </p:sp>
    </p:spTree>
    <p:extLst>
      <p:ext uri="{BB962C8B-B14F-4D97-AF65-F5344CB8AC3E}">
        <p14:creationId xmlns:p14="http://schemas.microsoft.com/office/powerpoint/2010/main" val="955256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4" name="Marcador de contenido 3"/>
          <p:cNvPicPr>
            <a:picLocks noGrp="1" noChangeAspect="1"/>
          </p:cNvPicPr>
          <p:nvPr>
            <p:ph idx="1"/>
          </p:nvPr>
        </p:nvPicPr>
        <p:blipFill>
          <a:blip r:embed="rId2"/>
          <a:stretch>
            <a:fillRect/>
          </a:stretch>
        </p:blipFill>
        <p:spPr>
          <a:xfrm>
            <a:off x="838200" y="1"/>
            <a:ext cx="10515600" cy="6858000"/>
          </a:xfrm>
          <a:prstGeom prst="rect">
            <a:avLst/>
          </a:prstGeom>
        </p:spPr>
      </p:pic>
    </p:spTree>
    <p:extLst>
      <p:ext uri="{BB962C8B-B14F-4D97-AF65-F5344CB8AC3E}">
        <p14:creationId xmlns:p14="http://schemas.microsoft.com/office/powerpoint/2010/main" val="4129319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SE costeros y marinos</a:t>
            </a:r>
          </a:p>
        </p:txBody>
      </p:sp>
      <p:sp>
        <p:nvSpPr>
          <p:cNvPr id="3" name="Marcador de contenido 2"/>
          <p:cNvSpPr>
            <a:spLocks noGrp="1"/>
          </p:cNvSpPr>
          <p:nvPr>
            <p:ph idx="1"/>
          </p:nvPr>
        </p:nvSpPr>
        <p:spPr/>
        <p:txBody>
          <a:bodyPr>
            <a:normAutofit fontScale="92500" lnSpcReduction="10000"/>
          </a:bodyPr>
          <a:lstStyle/>
          <a:p>
            <a:r>
              <a:rPr lang="es-MX" b="1" i="1" dirty="0"/>
              <a:t>Servicios de soporte</a:t>
            </a:r>
            <a:r>
              <a:rPr lang="es-MX" dirty="0"/>
              <a:t>. La integridad de los procesos de producción biológica, flujo de energía y reciclado de materia caracterizan al ecosistema marino estructural y funcionalmente saludable y, consecuentemente están en la base de las otras categorías de servicios.</a:t>
            </a:r>
          </a:p>
          <a:p>
            <a:r>
              <a:rPr lang="es-MX" b="1" i="1" dirty="0"/>
              <a:t>Servicios de abastecimiento. </a:t>
            </a:r>
          </a:p>
          <a:p>
            <a:pPr marL="0" indent="0">
              <a:buNone/>
            </a:pPr>
            <a:r>
              <a:rPr lang="es-MX" b="1" i="1" dirty="0"/>
              <a:t>a) </a:t>
            </a:r>
            <a:r>
              <a:rPr lang="es-MX" dirty="0"/>
              <a:t>Más de 1000 millones de personas dependen de los productos de la pesca como principal fuente de proteínas, siendo la actividad pesquera uno de los pilares de la economía (de forma directa o indirecta) en muchos países. </a:t>
            </a:r>
          </a:p>
          <a:p>
            <a:pPr marL="0" indent="0">
              <a:buNone/>
            </a:pPr>
            <a:r>
              <a:rPr lang="es-MX" b="1" dirty="0"/>
              <a:t>b) </a:t>
            </a:r>
            <a:r>
              <a:rPr lang="es-MX" dirty="0"/>
              <a:t>Las nuevas tecnologías de desalación permiten considerar al océano como una fuente de agua potable. Muy diversos organismos marinos (algas e invertebrados) producen sustancias de interés médico y farmacológico.</a:t>
            </a:r>
          </a:p>
        </p:txBody>
      </p:sp>
    </p:spTree>
    <p:extLst>
      <p:ext uri="{BB962C8B-B14F-4D97-AF65-F5344CB8AC3E}">
        <p14:creationId xmlns:p14="http://schemas.microsoft.com/office/powerpoint/2010/main" val="2952169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SE marinos y costeros</a:t>
            </a:r>
          </a:p>
        </p:txBody>
      </p:sp>
      <p:sp>
        <p:nvSpPr>
          <p:cNvPr id="3" name="Marcador de contenido 2"/>
          <p:cNvSpPr>
            <a:spLocks noGrp="1"/>
          </p:cNvSpPr>
          <p:nvPr>
            <p:ph idx="1"/>
          </p:nvPr>
        </p:nvSpPr>
        <p:spPr/>
        <p:txBody>
          <a:bodyPr>
            <a:normAutofit fontScale="92500" lnSpcReduction="20000"/>
          </a:bodyPr>
          <a:lstStyle/>
          <a:p>
            <a:pPr marL="0" indent="0">
              <a:buNone/>
            </a:pPr>
            <a:r>
              <a:rPr lang="es-MX" b="1" i="1" dirty="0"/>
              <a:t>Servicios de regulación</a:t>
            </a:r>
            <a:r>
              <a:rPr lang="es-MX" dirty="0"/>
              <a:t>. </a:t>
            </a:r>
          </a:p>
          <a:p>
            <a:r>
              <a:rPr lang="es-MX" dirty="0"/>
              <a:t>La dinámica de las aguas oceánicas determina el patrón climático actual. </a:t>
            </a:r>
          </a:p>
          <a:p>
            <a:r>
              <a:rPr lang="es-MX" dirty="0"/>
              <a:t>La capacidad de  las </a:t>
            </a:r>
            <a:r>
              <a:rPr lang="es-MX" dirty="0" err="1"/>
              <a:t>microalgas</a:t>
            </a:r>
            <a:r>
              <a:rPr lang="es-MX" dirty="0"/>
              <a:t> oceánicas (fitoplancton) para absorber CO2 contribuye a frenar su acumulación en la atmósfera y los efectos del calentamiento global antropogénico, papel en el que son claves algunas regiones del planeta, como el océano y el continente antártico. </a:t>
            </a:r>
          </a:p>
          <a:p>
            <a:r>
              <a:rPr lang="es-MX" dirty="0"/>
              <a:t>Aunque su capacidad para absorber contaminantes no es infinita, el océano contribuye a la dispersión y dilución de los residuos provenientes de los sistemas terrestres, contribuyendo al mantenimiento de la calidad de las aguas costeras. </a:t>
            </a:r>
          </a:p>
          <a:p>
            <a:r>
              <a:rPr lang="es-MX" dirty="0"/>
              <a:t>Los humedales costeros juegan un papel fundamental en la dinámica de la franja costera y en la absorción del impacto de la subida del nivel del mar generada por el calentamiento global. </a:t>
            </a:r>
          </a:p>
        </p:txBody>
      </p:sp>
    </p:spTree>
    <p:extLst>
      <p:ext uri="{BB962C8B-B14F-4D97-AF65-F5344CB8AC3E}">
        <p14:creationId xmlns:p14="http://schemas.microsoft.com/office/powerpoint/2010/main" val="1700009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SE costeros y marinos</a:t>
            </a:r>
          </a:p>
        </p:txBody>
      </p:sp>
      <p:sp>
        <p:nvSpPr>
          <p:cNvPr id="3" name="Marcador de contenido 2"/>
          <p:cNvSpPr>
            <a:spLocks noGrp="1"/>
          </p:cNvSpPr>
          <p:nvPr>
            <p:ph idx="1"/>
          </p:nvPr>
        </p:nvSpPr>
        <p:spPr/>
        <p:txBody>
          <a:bodyPr/>
          <a:lstStyle/>
          <a:p>
            <a:pPr marL="0" indent="0">
              <a:buNone/>
            </a:pPr>
            <a:r>
              <a:rPr lang="es-MX" b="1" i="1" dirty="0"/>
              <a:t>Servicios culturales</a:t>
            </a:r>
            <a:r>
              <a:rPr lang="es-MX" dirty="0"/>
              <a:t>. </a:t>
            </a:r>
          </a:p>
          <a:p>
            <a:r>
              <a:rPr lang="es-MX" dirty="0"/>
              <a:t>El turismo “verde”, es uno de los sectores económicos de más rápido crecimiento allá donde el visitante encuentra la manifestación paisajística y el contacto con la diversidad biológica no perturbada. </a:t>
            </a:r>
          </a:p>
          <a:p>
            <a:r>
              <a:rPr lang="es-MX" dirty="0"/>
              <a:t>El valor del conocimiento científico cobra especial relevancia en el caso de los ecosistemas marinos, cuando se reconoce que sabemos probablemente más acerca del espacio interestelar que de los grandes fondos abisales de nuestro planeta y de la biodiversidad que encierran.</a:t>
            </a:r>
          </a:p>
        </p:txBody>
      </p:sp>
    </p:spTree>
    <p:extLst>
      <p:ext uri="{BB962C8B-B14F-4D97-AF65-F5344CB8AC3E}">
        <p14:creationId xmlns:p14="http://schemas.microsoft.com/office/powerpoint/2010/main" val="66018869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2425</Words>
  <Application>Microsoft Office PowerPoint</Application>
  <PresentationFormat>Panorámica</PresentationFormat>
  <Paragraphs>168</Paragraphs>
  <Slides>25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25</vt:i4>
      </vt:variant>
    </vt:vector>
  </HeadingPairs>
  <TitlesOfParts>
    <vt:vector size="31" baseType="lpstr">
      <vt:lpstr>Adobe Garamond Pro</vt:lpstr>
      <vt:lpstr>Adobe Garamond Pro Bold</vt:lpstr>
      <vt:lpstr>Arial</vt:lpstr>
      <vt:lpstr>Calibri</vt:lpstr>
      <vt:lpstr>Calibri Light</vt:lpstr>
      <vt:lpstr>Tema de Office</vt:lpstr>
      <vt:lpstr>Ecosistemas Costeros y sus servicios ecosistémicos: manejo adaptativo</vt:lpstr>
      <vt:lpstr>Presentación de PowerPoint</vt:lpstr>
      <vt:lpstr>Ecosistema y ej. de e. costeros</vt:lpstr>
      <vt:lpstr>Presentación de PowerPoint</vt:lpstr>
      <vt:lpstr>Servicios ecosistémicos</vt:lpstr>
      <vt:lpstr>Presentación de PowerPoint</vt:lpstr>
      <vt:lpstr>SE costeros y marinos</vt:lpstr>
      <vt:lpstr>SE marinos y costeros</vt:lpstr>
      <vt:lpstr>SE costeros y marinos</vt:lpstr>
      <vt:lpstr>Ecosistema de manglar y sus SA</vt:lpstr>
      <vt:lpstr>Presentación de PowerPoint</vt:lpstr>
      <vt:lpstr>Servicios ecosistémicos y estrategias de conservación en el manglar de Isla Arena, Campeche (Hernández et. al., 2017)</vt:lpstr>
      <vt:lpstr>Consideraciones </vt:lpstr>
      <vt:lpstr>Presentación de PowerPoint</vt:lpstr>
      <vt:lpstr>Conclusiones para el Caso Isla Arena Campeche</vt:lpstr>
      <vt:lpstr>Manejo adaptativo, enfoque ecosistémico</vt:lpstr>
      <vt:lpstr>Presentación de PowerPoint</vt:lpstr>
      <vt:lpstr>Condiciones institucionales que favorecen la implantación de esquemas de manejo adaptativo* </vt:lpstr>
      <vt:lpstr>Definiciones y conceptos relacionados al manejo ecosistémico de recursos</vt:lpstr>
      <vt:lpstr>Esta aproximación de manejo pone énfasis en:*</vt:lpstr>
      <vt:lpstr>Manejo adaptativo: experimentando con la naturaleza</vt:lpstr>
      <vt:lpstr>El Manejo Adaptativo, pone énfasis en:*</vt:lpstr>
      <vt:lpstr> El manejo adaptativo tiene las siguientes implicaciones:</vt:lpstr>
      <vt:lpstr>Definiciones y conceptos relacionados al manejo ecosistémico de recursos*</vt:lpstr>
      <vt:lpstr>Componentes del Manejo Ecosistémico (ME)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UAC-EPOMEX</dc:creator>
  <cp:lastModifiedBy>Guillermo J Villalobos Zapata</cp:lastModifiedBy>
  <cp:revision>57</cp:revision>
  <dcterms:created xsi:type="dcterms:W3CDTF">2018-11-25T06:28:09Z</dcterms:created>
  <dcterms:modified xsi:type="dcterms:W3CDTF">2018-11-28T20:30:05Z</dcterms:modified>
</cp:coreProperties>
</file>